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40"/>
  </p:notesMasterIdLst>
  <p:sldIdLst>
    <p:sldId id="256" r:id="rId2"/>
    <p:sldId id="261" r:id="rId3"/>
    <p:sldId id="257" r:id="rId4"/>
    <p:sldId id="263" r:id="rId5"/>
    <p:sldId id="264" r:id="rId6"/>
    <p:sldId id="265" r:id="rId7"/>
    <p:sldId id="266" r:id="rId8"/>
    <p:sldId id="258" r:id="rId9"/>
    <p:sldId id="267" r:id="rId10"/>
    <p:sldId id="268" r:id="rId11"/>
    <p:sldId id="269" r:id="rId12"/>
    <p:sldId id="270" r:id="rId13"/>
    <p:sldId id="271" r:id="rId14"/>
    <p:sldId id="272" r:id="rId15"/>
    <p:sldId id="259" r:id="rId16"/>
    <p:sldId id="273" r:id="rId17"/>
    <p:sldId id="274" r:id="rId18"/>
    <p:sldId id="275" r:id="rId19"/>
    <p:sldId id="276" r:id="rId20"/>
    <p:sldId id="277" r:id="rId21"/>
    <p:sldId id="260" r:id="rId22"/>
    <p:sldId id="278" r:id="rId23"/>
    <p:sldId id="280" r:id="rId24"/>
    <p:sldId id="281" r:id="rId25"/>
    <p:sldId id="282" r:id="rId26"/>
    <p:sldId id="283" r:id="rId27"/>
    <p:sldId id="287" r:id="rId28"/>
    <p:sldId id="284" r:id="rId29"/>
    <p:sldId id="285" r:id="rId30"/>
    <p:sldId id="262" r:id="rId31"/>
    <p:sldId id="286" r:id="rId32"/>
    <p:sldId id="288" r:id="rId33"/>
    <p:sldId id="289" r:id="rId34"/>
    <p:sldId id="290" r:id="rId35"/>
    <p:sldId id="291" r:id="rId36"/>
    <p:sldId id="292" r:id="rId37"/>
    <p:sldId id="293" r:id="rId38"/>
    <p:sldId id="279" r:id="rId39"/>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458" autoAdjust="0"/>
  </p:normalViewPr>
  <p:slideViewPr>
    <p:cSldViewPr snapToGrid="0">
      <p:cViewPr varScale="1">
        <p:scale>
          <a:sx n="74" d="100"/>
          <a:sy n="74" d="100"/>
        </p:scale>
        <p:origin x="1042"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diagrams/_rels/data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ata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 Id="rId4" Type="http://schemas.openxmlformats.org/officeDocument/2006/relationships/image" Target="../media/image18.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image" Target="../media/image61.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93877-E0E1-47CD-A46E-54C06C70FC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A8D4E24-2635-43BA-995D-4A8E63BBD827}">
      <dgm:prSet/>
      <dgm:spPr/>
      <dgm:t>
        <a:bodyPr/>
        <a:lstStyle/>
        <a:p>
          <a:pPr>
            <a:lnSpc>
              <a:spcPct val="100000"/>
            </a:lnSpc>
          </a:pPr>
          <a:r>
            <a:rPr lang="it-IT"/>
            <a:t>Introduzione al mondo Automotive</a:t>
          </a:r>
          <a:endParaRPr lang="en-US"/>
        </a:p>
      </dgm:t>
    </dgm:pt>
    <dgm:pt modelId="{15F44945-F654-4524-B9F2-B15E2D06252A}" type="parTrans" cxnId="{0352B012-6F6C-4B9B-9F34-D0E178FEC0D2}">
      <dgm:prSet/>
      <dgm:spPr/>
      <dgm:t>
        <a:bodyPr/>
        <a:lstStyle/>
        <a:p>
          <a:endParaRPr lang="en-US"/>
        </a:p>
      </dgm:t>
    </dgm:pt>
    <dgm:pt modelId="{5C191E6D-DE75-4A87-920D-F5CAF140F997}" type="sibTrans" cxnId="{0352B012-6F6C-4B9B-9F34-D0E178FEC0D2}">
      <dgm:prSet/>
      <dgm:spPr/>
      <dgm:t>
        <a:bodyPr/>
        <a:lstStyle/>
        <a:p>
          <a:endParaRPr lang="en-US"/>
        </a:p>
      </dgm:t>
    </dgm:pt>
    <dgm:pt modelId="{9570F328-CAD2-4F9D-8970-00280D5EA9EB}">
      <dgm:prSet/>
      <dgm:spPr/>
      <dgm:t>
        <a:bodyPr/>
        <a:lstStyle/>
        <a:p>
          <a:pPr>
            <a:lnSpc>
              <a:spcPct val="100000"/>
            </a:lnSpc>
          </a:pPr>
          <a:r>
            <a:rPr lang="it-IT" dirty="0"/>
            <a:t>Protocolli Automotive più diffusi e obiettivo del lavoro</a:t>
          </a:r>
          <a:endParaRPr lang="en-US" dirty="0"/>
        </a:p>
      </dgm:t>
    </dgm:pt>
    <dgm:pt modelId="{F19CBE87-CCAD-42C9-9AC2-269E12D4E535}" type="parTrans" cxnId="{1DEC2E95-F327-4A12-918A-E0E9FF45F096}">
      <dgm:prSet/>
      <dgm:spPr/>
      <dgm:t>
        <a:bodyPr/>
        <a:lstStyle/>
        <a:p>
          <a:endParaRPr lang="en-US"/>
        </a:p>
      </dgm:t>
    </dgm:pt>
    <dgm:pt modelId="{FB83789D-3812-4C3B-B429-8CBC2FD53C6F}" type="sibTrans" cxnId="{1DEC2E95-F327-4A12-918A-E0E9FF45F096}">
      <dgm:prSet/>
      <dgm:spPr/>
      <dgm:t>
        <a:bodyPr/>
        <a:lstStyle/>
        <a:p>
          <a:endParaRPr lang="en-US"/>
        </a:p>
      </dgm:t>
    </dgm:pt>
    <dgm:pt modelId="{854134D8-B3BC-4781-89DF-AC16E1E70380}">
      <dgm:prSet/>
      <dgm:spPr/>
      <dgm:t>
        <a:bodyPr/>
        <a:lstStyle/>
        <a:p>
          <a:pPr>
            <a:lnSpc>
              <a:spcPct val="100000"/>
            </a:lnSpc>
          </a:pPr>
          <a:r>
            <a:rPr lang="it-IT" dirty="0"/>
            <a:t>Crittografia Post-Quantum</a:t>
          </a:r>
          <a:endParaRPr lang="en-US" dirty="0"/>
        </a:p>
      </dgm:t>
    </dgm:pt>
    <dgm:pt modelId="{92659606-DED2-44D4-B6A2-CA45B4B2B94C}" type="parTrans" cxnId="{15CB1C6D-89FF-4FA8-8626-39149C1405A6}">
      <dgm:prSet/>
      <dgm:spPr/>
      <dgm:t>
        <a:bodyPr/>
        <a:lstStyle/>
        <a:p>
          <a:endParaRPr lang="en-US"/>
        </a:p>
      </dgm:t>
    </dgm:pt>
    <dgm:pt modelId="{867258B4-9075-4428-954C-4239DA2836DC}" type="sibTrans" cxnId="{15CB1C6D-89FF-4FA8-8626-39149C1405A6}">
      <dgm:prSet/>
      <dgm:spPr/>
      <dgm:t>
        <a:bodyPr/>
        <a:lstStyle/>
        <a:p>
          <a:endParaRPr lang="en-US"/>
        </a:p>
      </dgm:t>
    </dgm:pt>
    <dgm:pt modelId="{32C5BB55-0537-49A1-A7BA-8840ADB9BC34}">
      <dgm:prSet/>
      <dgm:spPr/>
      <dgm:t>
        <a:bodyPr/>
        <a:lstStyle/>
        <a:p>
          <a:pPr>
            <a:lnSpc>
              <a:spcPct val="100000"/>
            </a:lnSpc>
          </a:pPr>
          <a:r>
            <a:rPr lang="it-IT" dirty="0"/>
            <a:t>Conclusioni e Sviluppi futuri</a:t>
          </a:r>
          <a:endParaRPr lang="en-US" dirty="0"/>
        </a:p>
      </dgm:t>
    </dgm:pt>
    <dgm:pt modelId="{7D2D8FCE-FFEF-4DFD-B209-E5A14073F8C3}" type="parTrans" cxnId="{45F47120-3DA7-414D-B991-CB32DF30D630}">
      <dgm:prSet/>
      <dgm:spPr/>
      <dgm:t>
        <a:bodyPr/>
        <a:lstStyle/>
        <a:p>
          <a:endParaRPr lang="en-US"/>
        </a:p>
      </dgm:t>
    </dgm:pt>
    <dgm:pt modelId="{1D8DFE00-2C2E-41BE-B9F1-F5A6E38BD21D}" type="sibTrans" cxnId="{45F47120-3DA7-414D-B991-CB32DF30D630}">
      <dgm:prSet/>
      <dgm:spPr/>
      <dgm:t>
        <a:bodyPr/>
        <a:lstStyle/>
        <a:p>
          <a:endParaRPr lang="en-US"/>
        </a:p>
      </dgm:t>
    </dgm:pt>
    <dgm:pt modelId="{817AD3AE-1E76-4DB5-8B85-AB56A0E4AD66}">
      <dgm:prSet/>
      <dgm:spPr/>
      <dgm:t>
        <a:bodyPr/>
        <a:lstStyle/>
        <a:p>
          <a:pPr>
            <a:lnSpc>
              <a:spcPct val="100000"/>
            </a:lnSpc>
          </a:pPr>
          <a:r>
            <a:rPr lang="it-IT" dirty="0"/>
            <a:t>Soluzione Proposta</a:t>
          </a:r>
          <a:endParaRPr lang="en-US" dirty="0"/>
        </a:p>
      </dgm:t>
    </dgm:pt>
    <dgm:pt modelId="{6B4FDF1C-A9ED-4CDF-8C3F-2FEC0478420B}" type="parTrans" cxnId="{DF3DB1C3-21C4-4EE6-A6F9-9F28F9B8AFA9}">
      <dgm:prSet/>
      <dgm:spPr/>
      <dgm:t>
        <a:bodyPr/>
        <a:lstStyle/>
        <a:p>
          <a:endParaRPr lang="en-US"/>
        </a:p>
      </dgm:t>
    </dgm:pt>
    <dgm:pt modelId="{26C32560-4450-4142-9949-3A1207D159A7}" type="sibTrans" cxnId="{DF3DB1C3-21C4-4EE6-A6F9-9F28F9B8AFA9}">
      <dgm:prSet/>
      <dgm:spPr/>
      <dgm:t>
        <a:bodyPr/>
        <a:lstStyle/>
        <a:p>
          <a:endParaRPr lang="en-US"/>
        </a:p>
      </dgm:t>
    </dgm:pt>
    <dgm:pt modelId="{97C29E7F-A44C-43D2-BA93-0F76C568DCEB}" type="pres">
      <dgm:prSet presAssocID="{E7B93877-E0E1-47CD-A46E-54C06C70FCD4}" presName="root" presStyleCnt="0">
        <dgm:presLayoutVars>
          <dgm:dir/>
          <dgm:resizeHandles val="exact"/>
        </dgm:presLayoutVars>
      </dgm:prSet>
      <dgm:spPr/>
    </dgm:pt>
    <dgm:pt modelId="{1303C8A7-D284-440E-870F-4D360554DA08}" type="pres">
      <dgm:prSet presAssocID="{9A8D4E24-2635-43BA-995D-4A8E63BBD827}" presName="compNode" presStyleCnt="0"/>
      <dgm:spPr/>
    </dgm:pt>
    <dgm:pt modelId="{ABCD0D35-04F1-4F58-A13E-A94437B4EA6E}" type="pres">
      <dgm:prSet presAssocID="{9A8D4E24-2635-43BA-995D-4A8E63BBD82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utomobile"/>
        </a:ext>
      </dgm:extLst>
    </dgm:pt>
    <dgm:pt modelId="{DAC9BD56-2E2A-41AA-8827-7C42ABFA9630}" type="pres">
      <dgm:prSet presAssocID="{9A8D4E24-2635-43BA-995D-4A8E63BBD827}" presName="spaceRect" presStyleCnt="0"/>
      <dgm:spPr/>
    </dgm:pt>
    <dgm:pt modelId="{89D7B5A9-7DAE-4E9C-81DC-AB9348A1D66A}" type="pres">
      <dgm:prSet presAssocID="{9A8D4E24-2635-43BA-995D-4A8E63BBD827}" presName="textRect" presStyleLbl="revTx" presStyleIdx="0" presStyleCnt="5">
        <dgm:presLayoutVars>
          <dgm:chMax val="1"/>
          <dgm:chPref val="1"/>
        </dgm:presLayoutVars>
      </dgm:prSet>
      <dgm:spPr/>
    </dgm:pt>
    <dgm:pt modelId="{5E7F018E-B829-453B-9019-5678452E5A63}" type="pres">
      <dgm:prSet presAssocID="{5C191E6D-DE75-4A87-920D-F5CAF140F997}" presName="sibTrans" presStyleCnt="0"/>
      <dgm:spPr/>
    </dgm:pt>
    <dgm:pt modelId="{34A4C01F-5185-42A2-A22B-588469614290}" type="pres">
      <dgm:prSet presAssocID="{9570F328-CAD2-4F9D-8970-00280D5EA9EB}" presName="compNode" presStyleCnt="0"/>
      <dgm:spPr/>
    </dgm:pt>
    <dgm:pt modelId="{221305D3-FE14-4B61-B28A-3E51872026BE}" type="pres">
      <dgm:prSet presAssocID="{9570F328-CAD2-4F9D-8970-00280D5EA9E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dgm:spPr>
    </dgm:pt>
    <dgm:pt modelId="{B835D6C3-B363-4CD8-87CF-1B3D39138535}" type="pres">
      <dgm:prSet presAssocID="{9570F328-CAD2-4F9D-8970-00280D5EA9EB}" presName="spaceRect" presStyleCnt="0"/>
      <dgm:spPr/>
    </dgm:pt>
    <dgm:pt modelId="{4866A91E-59CD-410F-996D-DDCC8178218F}" type="pres">
      <dgm:prSet presAssocID="{9570F328-CAD2-4F9D-8970-00280D5EA9EB}" presName="textRect" presStyleLbl="revTx" presStyleIdx="1" presStyleCnt="5">
        <dgm:presLayoutVars>
          <dgm:chMax val="1"/>
          <dgm:chPref val="1"/>
        </dgm:presLayoutVars>
      </dgm:prSet>
      <dgm:spPr/>
    </dgm:pt>
    <dgm:pt modelId="{6D849BA9-D33B-4CCA-82FA-A0AD9AAE208E}" type="pres">
      <dgm:prSet presAssocID="{FB83789D-3812-4C3B-B429-8CBC2FD53C6F}" presName="sibTrans" presStyleCnt="0"/>
      <dgm:spPr/>
    </dgm:pt>
    <dgm:pt modelId="{873BC19C-3F6A-49E3-8ED2-E58E8D11A58C}" type="pres">
      <dgm:prSet presAssocID="{854134D8-B3BC-4781-89DF-AC16E1E70380}" presName="compNode" presStyleCnt="0"/>
      <dgm:spPr/>
    </dgm:pt>
    <dgm:pt modelId="{C095785B-88F4-4024-992E-57C71CF61DB0}" type="pres">
      <dgm:prSet presAssocID="{854134D8-B3BC-4781-89DF-AC16E1E70380}" presName="iconRect" presStyleLbl="node1" presStyleIdx="2" presStyleCnt="5"/>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hiave"/>
        </a:ext>
      </dgm:extLst>
    </dgm:pt>
    <dgm:pt modelId="{E661B919-78CB-4513-BB9A-CD593C32ACA0}" type="pres">
      <dgm:prSet presAssocID="{854134D8-B3BC-4781-89DF-AC16E1E70380}" presName="spaceRect" presStyleCnt="0"/>
      <dgm:spPr/>
    </dgm:pt>
    <dgm:pt modelId="{82325EF2-1257-4E46-B885-E9047C7B162E}" type="pres">
      <dgm:prSet presAssocID="{854134D8-B3BC-4781-89DF-AC16E1E70380}" presName="textRect" presStyleLbl="revTx" presStyleIdx="2" presStyleCnt="5">
        <dgm:presLayoutVars>
          <dgm:chMax val="1"/>
          <dgm:chPref val="1"/>
        </dgm:presLayoutVars>
      </dgm:prSet>
      <dgm:spPr/>
    </dgm:pt>
    <dgm:pt modelId="{9EF6D7D0-B85E-4CC9-9CF0-29F1404ACDE0}" type="pres">
      <dgm:prSet presAssocID="{867258B4-9075-4428-954C-4239DA2836DC}" presName="sibTrans" presStyleCnt="0"/>
      <dgm:spPr/>
    </dgm:pt>
    <dgm:pt modelId="{81575EA8-749C-4AAB-B7FB-EFB250C94FDA}" type="pres">
      <dgm:prSet presAssocID="{817AD3AE-1E76-4DB5-8B85-AB56A0E4AD66}" presName="compNode" presStyleCnt="0"/>
      <dgm:spPr/>
    </dgm:pt>
    <dgm:pt modelId="{6040E469-D776-449E-AAB2-3A6FFBA2B425}" type="pres">
      <dgm:prSet presAssocID="{817AD3AE-1E76-4DB5-8B85-AB56A0E4AD66}" presName="iconRect" presStyleLbl="node1" presStyleIdx="3" presStyleCnt="5"/>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Lampadina"/>
        </a:ext>
      </dgm:extLst>
    </dgm:pt>
    <dgm:pt modelId="{A8788838-87CB-4753-9AF4-55CA9DB4907E}" type="pres">
      <dgm:prSet presAssocID="{817AD3AE-1E76-4DB5-8B85-AB56A0E4AD66}" presName="spaceRect" presStyleCnt="0"/>
      <dgm:spPr/>
    </dgm:pt>
    <dgm:pt modelId="{596B258B-BF0F-446A-8A9A-124270D85166}" type="pres">
      <dgm:prSet presAssocID="{817AD3AE-1E76-4DB5-8B85-AB56A0E4AD66}" presName="textRect" presStyleLbl="revTx" presStyleIdx="3" presStyleCnt="5">
        <dgm:presLayoutVars>
          <dgm:chMax val="1"/>
          <dgm:chPref val="1"/>
        </dgm:presLayoutVars>
      </dgm:prSet>
      <dgm:spPr/>
    </dgm:pt>
    <dgm:pt modelId="{7343F94E-D3E9-4272-AEFA-A1D6D2724AFF}" type="pres">
      <dgm:prSet presAssocID="{26C32560-4450-4142-9949-3A1207D159A7}" presName="sibTrans" presStyleCnt="0"/>
      <dgm:spPr/>
    </dgm:pt>
    <dgm:pt modelId="{E998244B-902D-4D76-9EEE-FDEF37F24945}" type="pres">
      <dgm:prSet presAssocID="{32C5BB55-0537-49A1-A7BA-8840ADB9BC34}" presName="compNode" presStyleCnt="0"/>
      <dgm:spPr/>
    </dgm:pt>
    <dgm:pt modelId="{5D823254-FAF6-464A-9A56-52B0994AE281}" type="pres">
      <dgm:prSet presAssocID="{32C5BB55-0537-49A1-A7BA-8840ADB9BC34}" presName="iconRect" presStyleLbl="node1" presStyleIdx="4" presStyleCnt="5"/>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 modelId="{F0247EAC-851A-4ED9-BB23-22C51F01BBFD}" type="pres">
      <dgm:prSet presAssocID="{32C5BB55-0537-49A1-A7BA-8840ADB9BC34}" presName="spaceRect" presStyleCnt="0"/>
      <dgm:spPr/>
    </dgm:pt>
    <dgm:pt modelId="{321D5D34-FE4B-4CDE-84D2-F893BD5E2A66}" type="pres">
      <dgm:prSet presAssocID="{32C5BB55-0537-49A1-A7BA-8840ADB9BC34}" presName="textRect" presStyleLbl="revTx" presStyleIdx="4" presStyleCnt="5">
        <dgm:presLayoutVars>
          <dgm:chMax val="1"/>
          <dgm:chPref val="1"/>
        </dgm:presLayoutVars>
      </dgm:prSet>
      <dgm:spPr/>
    </dgm:pt>
  </dgm:ptLst>
  <dgm:cxnLst>
    <dgm:cxn modelId="{F97C0407-2572-4BEB-B7B1-D398B47E3A0B}" type="presOf" srcId="{E7B93877-E0E1-47CD-A46E-54C06C70FCD4}" destId="{97C29E7F-A44C-43D2-BA93-0F76C568DCEB}" srcOrd="0" destOrd="0" presId="urn:microsoft.com/office/officeart/2018/2/layout/IconLabelList"/>
    <dgm:cxn modelId="{0352B012-6F6C-4B9B-9F34-D0E178FEC0D2}" srcId="{E7B93877-E0E1-47CD-A46E-54C06C70FCD4}" destId="{9A8D4E24-2635-43BA-995D-4A8E63BBD827}" srcOrd="0" destOrd="0" parTransId="{15F44945-F654-4524-B9F2-B15E2D06252A}" sibTransId="{5C191E6D-DE75-4A87-920D-F5CAF140F997}"/>
    <dgm:cxn modelId="{45F47120-3DA7-414D-B991-CB32DF30D630}" srcId="{E7B93877-E0E1-47CD-A46E-54C06C70FCD4}" destId="{32C5BB55-0537-49A1-A7BA-8840ADB9BC34}" srcOrd="4" destOrd="0" parTransId="{7D2D8FCE-FFEF-4DFD-B209-E5A14073F8C3}" sibTransId="{1D8DFE00-2C2E-41BE-B9F1-F5A6E38BD21D}"/>
    <dgm:cxn modelId="{8B733145-6BDA-430F-9E87-B800C0A2E531}" type="presOf" srcId="{32C5BB55-0537-49A1-A7BA-8840ADB9BC34}" destId="{321D5D34-FE4B-4CDE-84D2-F893BD5E2A66}" srcOrd="0" destOrd="0" presId="urn:microsoft.com/office/officeart/2018/2/layout/IconLabelList"/>
    <dgm:cxn modelId="{15CB1C6D-89FF-4FA8-8626-39149C1405A6}" srcId="{E7B93877-E0E1-47CD-A46E-54C06C70FCD4}" destId="{854134D8-B3BC-4781-89DF-AC16E1E70380}" srcOrd="2" destOrd="0" parTransId="{92659606-DED2-44D4-B6A2-CA45B4B2B94C}" sibTransId="{867258B4-9075-4428-954C-4239DA2836DC}"/>
    <dgm:cxn modelId="{CF5D0575-C2FF-4678-B816-070A7DB9D12B}" type="presOf" srcId="{854134D8-B3BC-4781-89DF-AC16E1E70380}" destId="{82325EF2-1257-4E46-B885-E9047C7B162E}" srcOrd="0" destOrd="0" presId="urn:microsoft.com/office/officeart/2018/2/layout/IconLabelList"/>
    <dgm:cxn modelId="{B03D2093-D48C-41FC-96A4-4A3179629026}" type="presOf" srcId="{817AD3AE-1E76-4DB5-8B85-AB56A0E4AD66}" destId="{596B258B-BF0F-446A-8A9A-124270D85166}" srcOrd="0" destOrd="0" presId="urn:microsoft.com/office/officeart/2018/2/layout/IconLabelList"/>
    <dgm:cxn modelId="{1DEC2E95-F327-4A12-918A-E0E9FF45F096}" srcId="{E7B93877-E0E1-47CD-A46E-54C06C70FCD4}" destId="{9570F328-CAD2-4F9D-8970-00280D5EA9EB}" srcOrd="1" destOrd="0" parTransId="{F19CBE87-CCAD-42C9-9AC2-269E12D4E535}" sibTransId="{FB83789D-3812-4C3B-B429-8CBC2FD53C6F}"/>
    <dgm:cxn modelId="{1A723F96-4C8A-41F8-9485-3DD0094588A3}" type="presOf" srcId="{9570F328-CAD2-4F9D-8970-00280D5EA9EB}" destId="{4866A91E-59CD-410F-996D-DDCC8178218F}" srcOrd="0" destOrd="0" presId="urn:microsoft.com/office/officeart/2018/2/layout/IconLabelList"/>
    <dgm:cxn modelId="{DF3DB1C3-21C4-4EE6-A6F9-9F28F9B8AFA9}" srcId="{E7B93877-E0E1-47CD-A46E-54C06C70FCD4}" destId="{817AD3AE-1E76-4DB5-8B85-AB56A0E4AD66}" srcOrd="3" destOrd="0" parTransId="{6B4FDF1C-A9ED-4CDF-8C3F-2FEC0478420B}" sibTransId="{26C32560-4450-4142-9949-3A1207D159A7}"/>
    <dgm:cxn modelId="{CFC0EACF-8BDC-4C70-A3AE-80E377AB0850}" type="presOf" srcId="{9A8D4E24-2635-43BA-995D-4A8E63BBD827}" destId="{89D7B5A9-7DAE-4E9C-81DC-AB9348A1D66A}" srcOrd="0" destOrd="0" presId="urn:microsoft.com/office/officeart/2018/2/layout/IconLabelList"/>
    <dgm:cxn modelId="{C41F59D6-816C-4965-825B-0B84E21B95AA}" type="presParOf" srcId="{97C29E7F-A44C-43D2-BA93-0F76C568DCEB}" destId="{1303C8A7-D284-440E-870F-4D360554DA08}" srcOrd="0" destOrd="0" presId="urn:microsoft.com/office/officeart/2018/2/layout/IconLabelList"/>
    <dgm:cxn modelId="{9A6A09FF-BCC5-4361-8D59-4B5716A9FDE2}" type="presParOf" srcId="{1303C8A7-D284-440E-870F-4D360554DA08}" destId="{ABCD0D35-04F1-4F58-A13E-A94437B4EA6E}" srcOrd="0" destOrd="0" presId="urn:microsoft.com/office/officeart/2018/2/layout/IconLabelList"/>
    <dgm:cxn modelId="{52F5343A-EAFC-4028-8502-5A1AE9AF83E1}" type="presParOf" srcId="{1303C8A7-D284-440E-870F-4D360554DA08}" destId="{DAC9BD56-2E2A-41AA-8827-7C42ABFA9630}" srcOrd="1" destOrd="0" presId="urn:microsoft.com/office/officeart/2018/2/layout/IconLabelList"/>
    <dgm:cxn modelId="{AA34E14C-F42F-46F5-A904-9B52EA7B502E}" type="presParOf" srcId="{1303C8A7-D284-440E-870F-4D360554DA08}" destId="{89D7B5A9-7DAE-4E9C-81DC-AB9348A1D66A}" srcOrd="2" destOrd="0" presId="urn:microsoft.com/office/officeart/2018/2/layout/IconLabelList"/>
    <dgm:cxn modelId="{D6C58D51-7D57-4785-A9D9-12E989ED119C}" type="presParOf" srcId="{97C29E7F-A44C-43D2-BA93-0F76C568DCEB}" destId="{5E7F018E-B829-453B-9019-5678452E5A63}" srcOrd="1" destOrd="0" presId="urn:microsoft.com/office/officeart/2018/2/layout/IconLabelList"/>
    <dgm:cxn modelId="{DDE367FF-1AF1-4E0B-B58D-5CF29879AEAB}" type="presParOf" srcId="{97C29E7F-A44C-43D2-BA93-0F76C568DCEB}" destId="{34A4C01F-5185-42A2-A22B-588469614290}" srcOrd="2" destOrd="0" presId="urn:microsoft.com/office/officeart/2018/2/layout/IconLabelList"/>
    <dgm:cxn modelId="{B3A137FD-F4F6-49F8-8F66-044FB6BC62D7}" type="presParOf" srcId="{34A4C01F-5185-42A2-A22B-588469614290}" destId="{221305D3-FE14-4B61-B28A-3E51872026BE}" srcOrd="0" destOrd="0" presId="urn:microsoft.com/office/officeart/2018/2/layout/IconLabelList"/>
    <dgm:cxn modelId="{DE42B529-F78F-4B39-A033-13207B0F330A}" type="presParOf" srcId="{34A4C01F-5185-42A2-A22B-588469614290}" destId="{B835D6C3-B363-4CD8-87CF-1B3D39138535}" srcOrd="1" destOrd="0" presId="urn:microsoft.com/office/officeart/2018/2/layout/IconLabelList"/>
    <dgm:cxn modelId="{DE48AF0B-1023-402B-A2C5-FA6532C0304B}" type="presParOf" srcId="{34A4C01F-5185-42A2-A22B-588469614290}" destId="{4866A91E-59CD-410F-996D-DDCC8178218F}" srcOrd="2" destOrd="0" presId="urn:microsoft.com/office/officeart/2018/2/layout/IconLabelList"/>
    <dgm:cxn modelId="{DE7A7FDE-F74A-4DA9-ADF5-89F80088C944}" type="presParOf" srcId="{97C29E7F-A44C-43D2-BA93-0F76C568DCEB}" destId="{6D849BA9-D33B-4CCA-82FA-A0AD9AAE208E}" srcOrd="3" destOrd="0" presId="urn:microsoft.com/office/officeart/2018/2/layout/IconLabelList"/>
    <dgm:cxn modelId="{6FDA6B67-64D9-4F1E-8ACF-995EACAF5BCE}" type="presParOf" srcId="{97C29E7F-A44C-43D2-BA93-0F76C568DCEB}" destId="{873BC19C-3F6A-49E3-8ED2-E58E8D11A58C}" srcOrd="4" destOrd="0" presId="urn:microsoft.com/office/officeart/2018/2/layout/IconLabelList"/>
    <dgm:cxn modelId="{9873F5DC-56E3-48FE-9E11-DF8AFBB3081A}" type="presParOf" srcId="{873BC19C-3F6A-49E3-8ED2-E58E8D11A58C}" destId="{C095785B-88F4-4024-992E-57C71CF61DB0}" srcOrd="0" destOrd="0" presId="urn:microsoft.com/office/officeart/2018/2/layout/IconLabelList"/>
    <dgm:cxn modelId="{D6414463-BF1D-426E-A840-BD4865F4823E}" type="presParOf" srcId="{873BC19C-3F6A-49E3-8ED2-E58E8D11A58C}" destId="{E661B919-78CB-4513-BB9A-CD593C32ACA0}" srcOrd="1" destOrd="0" presId="urn:microsoft.com/office/officeart/2018/2/layout/IconLabelList"/>
    <dgm:cxn modelId="{71B15FDF-AE4A-40F9-8053-2CCDAFEBB75F}" type="presParOf" srcId="{873BC19C-3F6A-49E3-8ED2-E58E8D11A58C}" destId="{82325EF2-1257-4E46-B885-E9047C7B162E}" srcOrd="2" destOrd="0" presId="urn:microsoft.com/office/officeart/2018/2/layout/IconLabelList"/>
    <dgm:cxn modelId="{C77A1A6D-70B4-41BD-BF9E-D6D74BC92C85}" type="presParOf" srcId="{97C29E7F-A44C-43D2-BA93-0F76C568DCEB}" destId="{9EF6D7D0-B85E-4CC9-9CF0-29F1404ACDE0}" srcOrd="5" destOrd="0" presId="urn:microsoft.com/office/officeart/2018/2/layout/IconLabelList"/>
    <dgm:cxn modelId="{BF68A518-C37F-42B6-8FA1-B432C279D65A}" type="presParOf" srcId="{97C29E7F-A44C-43D2-BA93-0F76C568DCEB}" destId="{81575EA8-749C-4AAB-B7FB-EFB250C94FDA}" srcOrd="6" destOrd="0" presId="urn:microsoft.com/office/officeart/2018/2/layout/IconLabelList"/>
    <dgm:cxn modelId="{A7F51B0D-38E8-44C2-BB0B-0BF9919602A7}" type="presParOf" srcId="{81575EA8-749C-4AAB-B7FB-EFB250C94FDA}" destId="{6040E469-D776-449E-AAB2-3A6FFBA2B425}" srcOrd="0" destOrd="0" presId="urn:microsoft.com/office/officeart/2018/2/layout/IconLabelList"/>
    <dgm:cxn modelId="{8F431121-ABAA-4AE0-9039-DBECAC06D101}" type="presParOf" srcId="{81575EA8-749C-4AAB-B7FB-EFB250C94FDA}" destId="{A8788838-87CB-4753-9AF4-55CA9DB4907E}" srcOrd="1" destOrd="0" presId="urn:microsoft.com/office/officeart/2018/2/layout/IconLabelList"/>
    <dgm:cxn modelId="{83EE40EB-B19F-4CD4-B50B-8D417ED439F4}" type="presParOf" srcId="{81575EA8-749C-4AAB-B7FB-EFB250C94FDA}" destId="{596B258B-BF0F-446A-8A9A-124270D85166}" srcOrd="2" destOrd="0" presId="urn:microsoft.com/office/officeart/2018/2/layout/IconLabelList"/>
    <dgm:cxn modelId="{46F7CBBE-F829-447B-94D6-C247E5736DFC}" type="presParOf" srcId="{97C29E7F-A44C-43D2-BA93-0F76C568DCEB}" destId="{7343F94E-D3E9-4272-AEFA-A1D6D2724AFF}" srcOrd="7" destOrd="0" presId="urn:microsoft.com/office/officeart/2018/2/layout/IconLabelList"/>
    <dgm:cxn modelId="{90632788-A7B2-48D8-BE07-E77F8F3C8158}" type="presParOf" srcId="{97C29E7F-A44C-43D2-BA93-0F76C568DCEB}" destId="{E998244B-902D-4D76-9EEE-FDEF37F24945}" srcOrd="8" destOrd="0" presId="urn:microsoft.com/office/officeart/2018/2/layout/IconLabelList"/>
    <dgm:cxn modelId="{3BF49EA7-BAA1-4CE7-9814-CA5FD8CF2402}" type="presParOf" srcId="{E998244B-902D-4D76-9EEE-FDEF37F24945}" destId="{5D823254-FAF6-464A-9A56-52B0994AE281}" srcOrd="0" destOrd="0" presId="urn:microsoft.com/office/officeart/2018/2/layout/IconLabelList"/>
    <dgm:cxn modelId="{D42D510D-93B9-4B8A-9DE8-9A92D3AA6424}" type="presParOf" srcId="{E998244B-902D-4D76-9EEE-FDEF37F24945}" destId="{F0247EAC-851A-4ED9-BB23-22C51F01BBFD}" srcOrd="1" destOrd="0" presId="urn:microsoft.com/office/officeart/2018/2/layout/IconLabelList"/>
    <dgm:cxn modelId="{ECC415B9-F915-4D99-A111-6AF506E4E3AB}" type="presParOf" srcId="{E998244B-902D-4D76-9EEE-FDEF37F24945}" destId="{321D5D34-FE4B-4CDE-84D2-F893BD5E2A6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93877-E0E1-47CD-A46E-54C06C70FC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A8D4E24-2635-43BA-995D-4A8E63BBD827}">
      <dgm:prSet/>
      <dgm:spPr/>
      <dgm:t>
        <a:bodyPr/>
        <a:lstStyle/>
        <a:p>
          <a:pPr>
            <a:lnSpc>
              <a:spcPct val="100000"/>
            </a:lnSpc>
          </a:pPr>
          <a:r>
            <a:rPr lang="it-IT" dirty="0" err="1"/>
            <a:t>Powertain</a:t>
          </a:r>
          <a:endParaRPr lang="en-US" dirty="0"/>
        </a:p>
      </dgm:t>
    </dgm:pt>
    <dgm:pt modelId="{15F44945-F654-4524-B9F2-B15E2D06252A}" type="parTrans" cxnId="{0352B012-6F6C-4B9B-9F34-D0E178FEC0D2}">
      <dgm:prSet/>
      <dgm:spPr/>
      <dgm:t>
        <a:bodyPr/>
        <a:lstStyle/>
        <a:p>
          <a:endParaRPr lang="en-US"/>
        </a:p>
      </dgm:t>
    </dgm:pt>
    <dgm:pt modelId="{5C191E6D-DE75-4A87-920D-F5CAF140F997}" type="sibTrans" cxnId="{0352B012-6F6C-4B9B-9F34-D0E178FEC0D2}">
      <dgm:prSet/>
      <dgm:spPr/>
      <dgm:t>
        <a:bodyPr/>
        <a:lstStyle/>
        <a:p>
          <a:endParaRPr lang="en-US"/>
        </a:p>
      </dgm:t>
    </dgm:pt>
    <dgm:pt modelId="{9570F328-CAD2-4F9D-8970-00280D5EA9EB}">
      <dgm:prSet/>
      <dgm:spPr/>
      <dgm:t>
        <a:bodyPr/>
        <a:lstStyle/>
        <a:p>
          <a:pPr>
            <a:lnSpc>
              <a:spcPct val="100000"/>
            </a:lnSpc>
          </a:pPr>
          <a:r>
            <a:rPr lang="it-IT" dirty="0"/>
            <a:t>Chassis</a:t>
          </a:r>
          <a:endParaRPr lang="en-US" dirty="0"/>
        </a:p>
      </dgm:t>
    </dgm:pt>
    <dgm:pt modelId="{F19CBE87-CCAD-42C9-9AC2-269E12D4E535}" type="parTrans" cxnId="{1DEC2E95-F327-4A12-918A-E0E9FF45F096}">
      <dgm:prSet/>
      <dgm:spPr/>
      <dgm:t>
        <a:bodyPr/>
        <a:lstStyle/>
        <a:p>
          <a:endParaRPr lang="en-US"/>
        </a:p>
      </dgm:t>
    </dgm:pt>
    <dgm:pt modelId="{FB83789D-3812-4C3B-B429-8CBC2FD53C6F}" type="sibTrans" cxnId="{1DEC2E95-F327-4A12-918A-E0E9FF45F096}">
      <dgm:prSet/>
      <dgm:spPr/>
      <dgm:t>
        <a:bodyPr/>
        <a:lstStyle/>
        <a:p>
          <a:endParaRPr lang="en-US"/>
        </a:p>
      </dgm:t>
    </dgm:pt>
    <dgm:pt modelId="{854134D8-B3BC-4781-89DF-AC16E1E70380}">
      <dgm:prSet/>
      <dgm:spPr/>
      <dgm:t>
        <a:bodyPr/>
        <a:lstStyle/>
        <a:p>
          <a:pPr>
            <a:lnSpc>
              <a:spcPct val="100000"/>
            </a:lnSpc>
          </a:pPr>
          <a:r>
            <a:rPr lang="it-IT" dirty="0"/>
            <a:t>Body</a:t>
          </a:r>
          <a:endParaRPr lang="en-US" dirty="0"/>
        </a:p>
      </dgm:t>
    </dgm:pt>
    <dgm:pt modelId="{92659606-DED2-44D4-B6A2-CA45B4B2B94C}" type="parTrans" cxnId="{15CB1C6D-89FF-4FA8-8626-39149C1405A6}">
      <dgm:prSet/>
      <dgm:spPr/>
      <dgm:t>
        <a:bodyPr/>
        <a:lstStyle/>
        <a:p>
          <a:endParaRPr lang="en-US"/>
        </a:p>
      </dgm:t>
    </dgm:pt>
    <dgm:pt modelId="{867258B4-9075-4428-954C-4239DA2836DC}" type="sibTrans" cxnId="{15CB1C6D-89FF-4FA8-8626-39149C1405A6}">
      <dgm:prSet/>
      <dgm:spPr/>
      <dgm:t>
        <a:bodyPr/>
        <a:lstStyle/>
        <a:p>
          <a:endParaRPr lang="en-US"/>
        </a:p>
      </dgm:t>
    </dgm:pt>
    <dgm:pt modelId="{817AD3AE-1E76-4DB5-8B85-AB56A0E4AD66}">
      <dgm:prSet/>
      <dgm:spPr/>
      <dgm:t>
        <a:bodyPr/>
        <a:lstStyle/>
        <a:p>
          <a:pPr>
            <a:lnSpc>
              <a:spcPct val="100000"/>
            </a:lnSpc>
          </a:pPr>
          <a:r>
            <a:rPr lang="it-IT" dirty="0"/>
            <a:t>Infotainment</a:t>
          </a:r>
          <a:endParaRPr lang="en-US" dirty="0"/>
        </a:p>
      </dgm:t>
    </dgm:pt>
    <dgm:pt modelId="{6B4FDF1C-A9ED-4CDF-8C3F-2FEC0478420B}" type="parTrans" cxnId="{DF3DB1C3-21C4-4EE6-A6F9-9F28F9B8AFA9}">
      <dgm:prSet/>
      <dgm:spPr/>
      <dgm:t>
        <a:bodyPr/>
        <a:lstStyle/>
        <a:p>
          <a:endParaRPr lang="en-US"/>
        </a:p>
      </dgm:t>
    </dgm:pt>
    <dgm:pt modelId="{26C32560-4450-4142-9949-3A1207D159A7}" type="sibTrans" cxnId="{DF3DB1C3-21C4-4EE6-A6F9-9F28F9B8AFA9}">
      <dgm:prSet/>
      <dgm:spPr/>
      <dgm:t>
        <a:bodyPr/>
        <a:lstStyle/>
        <a:p>
          <a:endParaRPr lang="en-US"/>
        </a:p>
      </dgm:t>
    </dgm:pt>
    <dgm:pt modelId="{97C29E7F-A44C-43D2-BA93-0F76C568DCEB}" type="pres">
      <dgm:prSet presAssocID="{E7B93877-E0E1-47CD-A46E-54C06C70FCD4}" presName="root" presStyleCnt="0">
        <dgm:presLayoutVars>
          <dgm:dir/>
          <dgm:resizeHandles val="exact"/>
        </dgm:presLayoutVars>
      </dgm:prSet>
      <dgm:spPr/>
    </dgm:pt>
    <dgm:pt modelId="{1303C8A7-D284-440E-870F-4D360554DA08}" type="pres">
      <dgm:prSet presAssocID="{9A8D4E24-2635-43BA-995D-4A8E63BBD827}" presName="compNode" presStyleCnt="0"/>
      <dgm:spPr/>
    </dgm:pt>
    <dgm:pt modelId="{ABCD0D35-04F1-4F58-A13E-A94437B4EA6E}" type="pres">
      <dgm:prSet presAssocID="{9A8D4E24-2635-43BA-995D-4A8E63BBD827}" presName="iconRect" presStyleLbl="node1" presStyleIdx="0" presStyleCnt="4"/>
      <dgm:spPr>
        <a:blipFill>
          <a:blip xmlns:r="http://schemas.openxmlformats.org/officeDocument/2006/relationships" r:embed="rId1"/>
          <a:srcRect/>
          <a:stretch>
            <a:fillRect/>
          </a:stretch>
        </a:blipFill>
      </dgm:spPr>
    </dgm:pt>
    <dgm:pt modelId="{DAC9BD56-2E2A-41AA-8827-7C42ABFA9630}" type="pres">
      <dgm:prSet presAssocID="{9A8D4E24-2635-43BA-995D-4A8E63BBD827}" presName="spaceRect" presStyleCnt="0"/>
      <dgm:spPr/>
    </dgm:pt>
    <dgm:pt modelId="{89D7B5A9-7DAE-4E9C-81DC-AB9348A1D66A}" type="pres">
      <dgm:prSet presAssocID="{9A8D4E24-2635-43BA-995D-4A8E63BBD827}" presName="textRect" presStyleLbl="revTx" presStyleIdx="0" presStyleCnt="4">
        <dgm:presLayoutVars>
          <dgm:chMax val="1"/>
          <dgm:chPref val="1"/>
        </dgm:presLayoutVars>
      </dgm:prSet>
      <dgm:spPr/>
    </dgm:pt>
    <dgm:pt modelId="{5E7F018E-B829-453B-9019-5678452E5A63}" type="pres">
      <dgm:prSet presAssocID="{5C191E6D-DE75-4A87-920D-F5CAF140F997}" presName="sibTrans" presStyleCnt="0"/>
      <dgm:spPr/>
    </dgm:pt>
    <dgm:pt modelId="{34A4C01F-5185-42A2-A22B-588469614290}" type="pres">
      <dgm:prSet presAssocID="{9570F328-CAD2-4F9D-8970-00280D5EA9EB}" presName="compNode" presStyleCnt="0"/>
      <dgm:spPr/>
    </dgm:pt>
    <dgm:pt modelId="{221305D3-FE14-4B61-B28A-3E51872026BE}" type="pres">
      <dgm:prSet presAssocID="{9570F328-CAD2-4F9D-8970-00280D5EA9EB}" presName="iconRect" presStyleLbl="node1" presStyleIdx="1" presStyleCnt="4" custLinFactNeighborY="2893"/>
      <dgm:spPr>
        <a:blipFill>
          <a:blip xmlns:r="http://schemas.openxmlformats.org/officeDocument/2006/relationships" r:embed="rId2"/>
          <a:srcRect/>
          <a:stretch>
            <a:fillRect/>
          </a:stretch>
        </a:blipFill>
      </dgm:spPr>
    </dgm:pt>
    <dgm:pt modelId="{B835D6C3-B363-4CD8-87CF-1B3D39138535}" type="pres">
      <dgm:prSet presAssocID="{9570F328-CAD2-4F9D-8970-00280D5EA9EB}" presName="spaceRect" presStyleCnt="0"/>
      <dgm:spPr/>
    </dgm:pt>
    <dgm:pt modelId="{4866A91E-59CD-410F-996D-DDCC8178218F}" type="pres">
      <dgm:prSet presAssocID="{9570F328-CAD2-4F9D-8970-00280D5EA9EB}" presName="textRect" presStyleLbl="revTx" presStyleIdx="1" presStyleCnt="4">
        <dgm:presLayoutVars>
          <dgm:chMax val="1"/>
          <dgm:chPref val="1"/>
        </dgm:presLayoutVars>
      </dgm:prSet>
      <dgm:spPr/>
    </dgm:pt>
    <dgm:pt modelId="{6D849BA9-D33B-4CCA-82FA-A0AD9AAE208E}" type="pres">
      <dgm:prSet presAssocID="{FB83789D-3812-4C3B-B429-8CBC2FD53C6F}" presName="sibTrans" presStyleCnt="0"/>
      <dgm:spPr/>
    </dgm:pt>
    <dgm:pt modelId="{873BC19C-3F6A-49E3-8ED2-E58E8D11A58C}" type="pres">
      <dgm:prSet presAssocID="{854134D8-B3BC-4781-89DF-AC16E1E70380}" presName="compNode" presStyleCnt="0"/>
      <dgm:spPr/>
    </dgm:pt>
    <dgm:pt modelId="{C095785B-88F4-4024-992E-57C71CF61DB0}" type="pres">
      <dgm:prSet presAssocID="{854134D8-B3BC-4781-89DF-AC16E1E70380}" presName="iconRect" presStyleLbl="node1" presStyleIdx="2" presStyleCnt="4"/>
      <dgm:spPr>
        <a:blipFill>
          <a:blip xmlns:r="http://schemas.openxmlformats.org/officeDocument/2006/relationships" r:embed="rId3"/>
          <a:srcRect/>
          <a:stretch>
            <a:fillRect/>
          </a:stretch>
        </a:blipFill>
      </dgm:spPr>
    </dgm:pt>
    <dgm:pt modelId="{E661B919-78CB-4513-BB9A-CD593C32ACA0}" type="pres">
      <dgm:prSet presAssocID="{854134D8-B3BC-4781-89DF-AC16E1E70380}" presName="spaceRect" presStyleCnt="0"/>
      <dgm:spPr/>
    </dgm:pt>
    <dgm:pt modelId="{82325EF2-1257-4E46-B885-E9047C7B162E}" type="pres">
      <dgm:prSet presAssocID="{854134D8-B3BC-4781-89DF-AC16E1E70380}" presName="textRect" presStyleLbl="revTx" presStyleIdx="2" presStyleCnt="4">
        <dgm:presLayoutVars>
          <dgm:chMax val="1"/>
          <dgm:chPref val="1"/>
        </dgm:presLayoutVars>
      </dgm:prSet>
      <dgm:spPr/>
    </dgm:pt>
    <dgm:pt modelId="{9EF6D7D0-B85E-4CC9-9CF0-29F1404ACDE0}" type="pres">
      <dgm:prSet presAssocID="{867258B4-9075-4428-954C-4239DA2836DC}" presName="sibTrans" presStyleCnt="0"/>
      <dgm:spPr/>
    </dgm:pt>
    <dgm:pt modelId="{81575EA8-749C-4AAB-B7FB-EFB250C94FDA}" type="pres">
      <dgm:prSet presAssocID="{817AD3AE-1E76-4DB5-8B85-AB56A0E4AD66}" presName="compNode" presStyleCnt="0"/>
      <dgm:spPr/>
    </dgm:pt>
    <dgm:pt modelId="{6040E469-D776-449E-AAB2-3A6FFBA2B425}" type="pres">
      <dgm:prSet presAssocID="{817AD3AE-1E76-4DB5-8B85-AB56A0E4AD66}" presName="iconRect" presStyleLbl="node1" presStyleIdx="3" presStyleCnt="4"/>
      <dgm:spPr>
        <a:blipFill>
          <a:blip xmlns:r="http://schemas.openxmlformats.org/officeDocument/2006/relationships" r:embed="rId4"/>
          <a:srcRect/>
          <a:stretch>
            <a:fillRect/>
          </a:stretch>
        </a:blipFill>
      </dgm:spPr>
    </dgm:pt>
    <dgm:pt modelId="{A8788838-87CB-4753-9AF4-55CA9DB4907E}" type="pres">
      <dgm:prSet presAssocID="{817AD3AE-1E76-4DB5-8B85-AB56A0E4AD66}" presName="spaceRect" presStyleCnt="0"/>
      <dgm:spPr/>
    </dgm:pt>
    <dgm:pt modelId="{596B258B-BF0F-446A-8A9A-124270D85166}" type="pres">
      <dgm:prSet presAssocID="{817AD3AE-1E76-4DB5-8B85-AB56A0E4AD66}" presName="textRect" presStyleLbl="revTx" presStyleIdx="3" presStyleCnt="4">
        <dgm:presLayoutVars>
          <dgm:chMax val="1"/>
          <dgm:chPref val="1"/>
        </dgm:presLayoutVars>
      </dgm:prSet>
      <dgm:spPr/>
    </dgm:pt>
  </dgm:ptLst>
  <dgm:cxnLst>
    <dgm:cxn modelId="{F97C0407-2572-4BEB-B7B1-D398B47E3A0B}" type="presOf" srcId="{E7B93877-E0E1-47CD-A46E-54C06C70FCD4}" destId="{97C29E7F-A44C-43D2-BA93-0F76C568DCEB}" srcOrd="0" destOrd="0" presId="urn:microsoft.com/office/officeart/2018/2/layout/IconLabelList"/>
    <dgm:cxn modelId="{74BB5D12-6F1E-42C1-AEA5-AB321559B1B1}" type="presOf" srcId="{9570F328-CAD2-4F9D-8970-00280D5EA9EB}" destId="{4866A91E-59CD-410F-996D-DDCC8178218F}" srcOrd="0" destOrd="0" presId="urn:microsoft.com/office/officeart/2018/2/layout/IconLabelList"/>
    <dgm:cxn modelId="{0352B012-6F6C-4B9B-9F34-D0E178FEC0D2}" srcId="{E7B93877-E0E1-47CD-A46E-54C06C70FCD4}" destId="{9A8D4E24-2635-43BA-995D-4A8E63BBD827}" srcOrd="0" destOrd="0" parTransId="{15F44945-F654-4524-B9F2-B15E2D06252A}" sibTransId="{5C191E6D-DE75-4A87-920D-F5CAF140F997}"/>
    <dgm:cxn modelId="{E5CB7920-C3E1-4374-8E5D-11E5941B2421}" type="presOf" srcId="{9A8D4E24-2635-43BA-995D-4A8E63BBD827}" destId="{89D7B5A9-7DAE-4E9C-81DC-AB9348A1D66A}" srcOrd="0" destOrd="0" presId="urn:microsoft.com/office/officeart/2018/2/layout/IconLabelList"/>
    <dgm:cxn modelId="{15CB1C6D-89FF-4FA8-8626-39149C1405A6}" srcId="{E7B93877-E0E1-47CD-A46E-54C06C70FCD4}" destId="{854134D8-B3BC-4781-89DF-AC16E1E70380}" srcOrd="2" destOrd="0" parTransId="{92659606-DED2-44D4-B6A2-CA45B4B2B94C}" sibTransId="{867258B4-9075-4428-954C-4239DA2836DC}"/>
    <dgm:cxn modelId="{5669F087-353A-440C-B587-58963867DA85}" type="presOf" srcId="{854134D8-B3BC-4781-89DF-AC16E1E70380}" destId="{82325EF2-1257-4E46-B885-E9047C7B162E}" srcOrd="0" destOrd="0" presId="urn:microsoft.com/office/officeart/2018/2/layout/IconLabelList"/>
    <dgm:cxn modelId="{1DEC2E95-F327-4A12-918A-E0E9FF45F096}" srcId="{E7B93877-E0E1-47CD-A46E-54C06C70FCD4}" destId="{9570F328-CAD2-4F9D-8970-00280D5EA9EB}" srcOrd="1" destOrd="0" parTransId="{F19CBE87-CCAD-42C9-9AC2-269E12D4E535}" sibTransId="{FB83789D-3812-4C3B-B429-8CBC2FD53C6F}"/>
    <dgm:cxn modelId="{953563A3-6A1B-4DB6-98B6-E5DB9B3D41CA}" type="presOf" srcId="{817AD3AE-1E76-4DB5-8B85-AB56A0E4AD66}" destId="{596B258B-BF0F-446A-8A9A-124270D85166}" srcOrd="0" destOrd="0" presId="urn:microsoft.com/office/officeart/2018/2/layout/IconLabelList"/>
    <dgm:cxn modelId="{DF3DB1C3-21C4-4EE6-A6F9-9F28F9B8AFA9}" srcId="{E7B93877-E0E1-47CD-A46E-54C06C70FCD4}" destId="{817AD3AE-1E76-4DB5-8B85-AB56A0E4AD66}" srcOrd="3" destOrd="0" parTransId="{6B4FDF1C-A9ED-4CDF-8C3F-2FEC0478420B}" sibTransId="{26C32560-4450-4142-9949-3A1207D159A7}"/>
    <dgm:cxn modelId="{C41F59D6-816C-4965-825B-0B84E21B95AA}" type="presParOf" srcId="{97C29E7F-A44C-43D2-BA93-0F76C568DCEB}" destId="{1303C8A7-D284-440E-870F-4D360554DA08}" srcOrd="0" destOrd="0" presId="urn:microsoft.com/office/officeart/2018/2/layout/IconLabelList"/>
    <dgm:cxn modelId="{5649BDD2-BD5C-4A92-845E-202F8877D6E6}" type="presParOf" srcId="{1303C8A7-D284-440E-870F-4D360554DA08}" destId="{ABCD0D35-04F1-4F58-A13E-A94437B4EA6E}" srcOrd="0" destOrd="0" presId="urn:microsoft.com/office/officeart/2018/2/layout/IconLabelList"/>
    <dgm:cxn modelId="{E4EA705D-E356-417B-A6D5-2CE6F22E64C5}" type="presParOf" srcId="{1303C8A7-D284-440E-870F-4D360554DA08}" destId="{DAC9BD56-2E2A-41AA-8827-7C42ABFA9630}" srcOrd="1" destOrd="0" presId="urn:microsoft.com/office/officeart/2018/2/layout/IconLabelList"/>
    <dgm:cxn modelId="{33E3C317-FB90-4562-8F90-3173352E002F}" type="presParOf" srcId="{1303C8A7-D284-440E-870F-4D360554DA08}" destId="{89D7B5A9-7DAE-4E9C-81DC-AB9348A1D66A}" srcOrd="2" destOrd="0" presId="urn:microsoft.com/office/officeart/2018/2/layout/IconLabelList"/>
    <dgm:cxn modelId="{D6C58D51-7D57-4785-A9D9-12E989ED119C}" type="presParOf" srcId="{97C29E7F-A44C-43D2-BA93-0F76C568DCEB}" destId="{5E7F018E-B829-453B-9019-5678452E5A63}" srcOrd="1" destOrd="0" presId="urn:microsoft.com/office/officeart/2018/2/layout/IconLabelList"/>
    <dgm:cxn modelId="{DDE367FF-1AF1-4E0B-B58D-5CF29879AEAB}" type="presParOf" srcId="{97C29E7F-A44C-43D2-BA93-0F76C568DCEB}" destId="{34A4C01F-5185-42A2-A22B-588469614290}" srcOrd="2" destOrd="0" presId="urn:microsoft.com/office/officeart/2018/2/layout/IconLabelList"/>
    <dgm:cxn modelId="{FD45167B-1CF7-489A-9102-BB8575F061B8}" type="presParOf" srcId="{34A4C01F-5185-42A2-A22B-588469614290}" destId="{221305D3-FE14-4B61-B28A-3E51872026BE}" srcOrd="0" destOrd="0" presId="urn:microsoft.com/office/officeart/2018/2/layout/IconLabelList"/>
    <dgm:cxn modelId="{B44A7A7B-CDA1-4B0B-9E34-B9D7842E94F0}" type="presParOf" srcId="{34A4C01F-5185-42A2-A22B-588469614290}" destId="{B835D6C3-B363-4CD8-87CF-1B3D39138535}" srcOrd="1" destOrd="0" presId="urn:microsoft.com/office/officeart/2018/2/layout/IconLabelList"/>
    <dgm:cxn modelId="{8637B945-6EC0-4637-ABB4-6BA0FD7602BF}" type="presParOf" srcId="{34A4C01F-5185-42A2-A22B-588469614290}" destId="{4866A91E-59CD-410F-996D-DDCC8178218F}" srcOrd="2" destOrd="0" presId="urn:microsoft.com/office/officeart/2018/2/layout/IconLabelList"/>
    <dgm:cxn modelId="{DE7A7FDE-F74A-4DA9-ADF5-89F80088C944}" type="presParOf" srcId="{97C29E7F-A44C-43D2-BA93-0F76C568DCEB}" destId="{6D849BA9-D33B-4CCA-82FA-A0AD9AAE208E}" srcOrd="3" destOrd="0" presId="urn:microsoft.com/office/officeart/2018/2/layout/IconLabelList"/>
    <dgm:cxn modelId="{6FDA6B67-64D9-4F1E-8ACF-995EACAF5BCE}" type="presParOf" srcId="{97C29E7F-A44C-43D2-BA93-0F76C568DCEB}" destId="{873BC19C-3F6A-49E3-8ED2-E58E8D11A58C}" srcOrd="4" destOrd="0" presId="urn:microsoft.com/office/officeart/2018/2/layout/IconLabelList"/>
    <dgm:cxn modelId="{DEBAE396-5B70-47EF-A0C8-C266BFFFBFDB}" type="presParOf" srcId="{873BC19C-3F6A-49E3-8ED2-E58E8D11A58C}" destId="{C095785B-88F4-4024-992E-57C71CF61DB0}" srcOrd="0" destOrd="0" presId="urn:microsoft.com/office/officeart/2018/2/layout/IconLabelList"/>
    <dgm:cxn modelId="{4C617E37-F180-41EF-AB03-182991185D10}" type="presParOf" srcId="{873BC19C-3F6A-49E3-8ED2-E58E8D11A58C}" destId="{E661B919-78CB-4513-BB9A-CD593C32ACA0}" srcOrd="1" destOrd="0" presId="urn:microsoft.com/office/officeart/2018/2/layout/IconLabelList"/>
    <dgm:cxn modelId="{589BC67C-A2C7-4A54-B7E0-56B4ACC834DB}" type="presParOf" srcId="{873BC19C-3F6A-49E3-8ED2-E58E8D11A58C}" destId="{82325EF2-1257-4E46-B885-E9047C7B162E}" srcOrd="2" destOrd="0" presId="urn:microsoft.com/office/officeart/2018/2/layout/IconLabelList"/>
    <dgm:cxn modelId="{C77A1A6D-70B4-41BD-BF9E-D6D74BC92C85}" type="presParOf" srcId="{97C29E7F-A44C-43D2-BA93-0F76C568DCEB}" destId="{9EF6D7D0-B85E-4CC9-9CF0-29F1404ACDE0}" srcOrd="5" destOrd="0" presId="urn:microsoft.com/office/officeart/2018/2/layout/IconLabelList"/>
    <dgm:cxn modelId="{BF68A518-C37F-42B6-8FA1-B432C279D65A}" type="presParOf" srcId="{97C29E7F-A44C-43D2-BA93-0F76C568DCEB}" destId="{81575EA8-749C-4AAB-B7FB-EFB250C94FDA}" srcOrd="6" destOrd="0" presId="urn:microsoft.com/office/officeart/2018/2/layout/IconLabelList"/>
    <dgm:cxn modelId="{BA2CA24B-A7C8-414B-B864-D85AA9D62254}" type="presParOf" srcId="{81575EA8-749C-4AAB-B7FB-EFB250C94FDA}" destId="{6040E469-D776-449E-AAB2-3A6FFBA2B425}" srcOrd="0" destOrd="0" presId="urn:microsoft.com/office/officeart/2018/2/layout/IconLabelList"/>
    <dgm:cxn modelId="{1013F585-A7D2-417B-987A-99EC6BF1E25F}" type="presParOf" srcId="{81575EA8-749C-4AAB-B7FB-EFB250C94FDA}" destId="{A8788838-87CB-4753-9AF4-55CA9DB4907E}" srcOrd="1" destOrd="0" presId="urn:microsoft.com/office/officeart/2018/2/layout/IconLabelList"/>
    <dgm:cxn modelId="{B3BAB734-B1DB-47BF-B393-22D443925045}" type="presParOf" srcId="{81575EA8-749C-4AAB-B7FB-EFB250C94FDA}" destId="{596B258B-BF0F-446A-8A9A-124270D8516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84878-5FCD-483D-B1C8-A5A67EA2CAB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AF696D9-59A2-4F8B-A19F-22AEA96EA238}">
      <dgm:prSet/>
      <dgm:spPr/>
      <dgm:t>
        <a:bodyPr/>
        <a:lstStyle/>
        <a:p>
          <a:pPr>
            <a:lnSpc>
              <a:spcPct val="100000"/>
            </a:lnSpc>
          </a:pPr>
          <a:r>
            <a:rPr lang="it-IT"/>
            <a:t>Ottimizzare il protocollo</a:t>
          </a:r>
          <a:endParaRPr lang="en-US"/>
        </a:p>
      </dgm:t>
    </dgm:pt>
    <dgm:pt modelId="{AE600ED5-2AA6-4412-8DAA-28E76F5C18E7}" type="parTrans" cxnId="{5FDD9C58-00E7-4147-82DD-F24F5B94FAD0}">
      <dgm:prSet/>
      <dgm:spPr/>
      <dgm:t>
        <a:bodyPr/>
        <a:lstStyle/>
        <a:p>
          <a:endParaRPr lang="en-US"/>
        </a:p>
      </dgm:t>
    </dgm:pt>
    <dgm:pt modelId="{F14E70AC-4EE2-482B-B3A8-2F89972A98AB}" type="sibTrans" cxnId="{5FDD9C58-00E7-4147-82DD-F24F5B94FAD0}">
      <dgm:prSet/>
      <dgm:spPr/>
      <dgm:t>
        <a:bodyPr/>
        <a:lstStyle/>
        <a:p>
          <a:endParaRPr lang="en-US"/>
        </a:p>
      </dgm:t>
    </dgm:pt>
    <dgm:pt modelId="{5FA84CE8-754D-45D7-A07B-1485600108BF}">
      <dgm:prSet/>
      <dgm:spPr/>
      <dgm:t>
        <a:bodyPr/>
        <a:lstStyle/>
        <a:p>
          <a:pPr>
            <a:lnSpc>
              <a:spcPct val="100000"/>
            </a:lnSpc>
          </a:pPr>
          <a:r>
            <a:rPr lang="it-IT"/>
            <a:t>Utilizzare versioni ottimizzate dei cifrari</a:t>
          </a:r>
          <a:endParaRPr lang="en-US"/>
        </a:p>
      </dgm:t>
    </dgm:pt>
    <dgm:pt modelId="{FF0751DF-2D7E-48A6-B2C4-1E302E94B441}" type="parTrans" cxnId="{E872E379-3286-4930-AD4B-3535FE2ADF4A}">
      <dgm:prSet/>
      <dgm:spPr/>
      <dgm:t>
        <a:bodyPr/>
        <a:lstStyle/>
        <a:p>
          <a:endParaRPr lang="en-US"/>
        </a:p>
      </dgm:t>
    </dgm:pt>
    <dgm:pt modelId="{50BE3A0D-78F9-4A11-94BC-4FF54ECCEDB2}" type="sibTrans" cxnId="{E872E379-3286-4930-AD4B-3535FE2ADF4A}">
      <dgm:prSet/>
      <dgm:spPr/>
      <dgm:t>
        <a:bodyPr/>
        <a:lstStyle/>
        <a:p>
          <a:endParaRPr lang="en-US"/>
        </a:p>
      </dgm:t>
    </dgm:pt>
    <dgm:pt modelId="{E45DB1F4-9D84-44C7-8315-43B04D8C0E9B}" type="pres">
      <dgm:prSet presAssocID="{0D984878-5FCD-483D-B1C8-A5A67EA2CAB5}" presName="root" presStyleCnt="0">
        <dgm:presLayoutVars>
          <dgm:dir/>
          <dgm:resizeHandles val="exact"/>
        </dgm:presLayoutVars>
      </dgm:prSet>
      <dgm:spPr/>
    </dgm:pt>
    <dgm:pt modelId="{79762ACD-73CE-45B7-81EE-FECA945B901D}" type="pres">
      <dgm:prSet presAssocID="{2AF696D9-59A2-4F8B-A19F-22AEA96EA238}" presName="compNode" presStyleCnt="0"/>
      <dgm:spPr/>
    </dgm:pt>
    <dgm:pt modelId="{A0554965-1D58-4F66-B9F0-E7D48756DCE8}" type="pres">
      <dgm:prSet presAssocID="{2AF696D9-59A2-4F8B-A19F-22AEA96EA2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ngranaggi"/>
        </a:ext>
      </dgm:extLst>
    </dgm:pt>
    <dgm:pt modelId="{6A74F6D2-431E-4319-A04A-B53BAB80C97A}" type="pres">
      <dgm:prSet presAssocID="{2AF696D9-59A2-4F8B-A19F-22AEA96EA238}" presName="spaceRect" presStyleCnt="0"/>
      <dgm:spPr/>
    </dgm:pt>
    <dgm:pt modelId="{C53878C0-9ED8-445C-B94E-5F7CEF14E025}" type="pres">
      <dgm:prSet presAssocID="{2AF696D9-59A2-4F8B-A19F-22AEA96EA238}" presName="textRect" presStyleLbl="revTx" presStyleIdx="0" presStyleCnt="2">
        <dgm:presLayoutVars>
          <dgm:chMax val="1"/>
          <dgm:chPref val="1"/>
        </dgm:presLayoutVars>
      </dgm:prSet>
      <dgm:spPr/>
    </dgm:pt>
    <dgm:pt modelId="{27F5EA29-FBB0-45E5-A295-FE773F49E93D}" type="pres">
      <dgm:prSet presAssocID="{F14E70AC-4EE2-482B-B3A8-2F89972A98AB}" presName="sibTrans" presStyleCnt="0"/>
      <dgm:spPr/>
    </dgm:pt>
    <dgm:pt modelId="{378EB70B-594B-4AA5-91E8-837E1EE1BC4B}" type="pres">
      <dgm:prSet presAssocID="{5FA84CE8-754D-45D7-A07B-1485600108BF}" presName="compNode" presStyleCnt="0"/>
      <dgm:spPr/>
    </dgm:pt>
    <dgm:pt modelId="{6E18DF95-F31C-4B05-B670-54A8C98CE38D}" type="pres">
      <dgm:prSet presAssocID="{5FA84CE8-754D-45D7-A07B-1485600108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occa"/>
        </a:ext>
      </dgm:extLst>
    </dgm:pt>
    <dgm:pt modelId="{47DC9CEB-041D-45D9-833D-5826967CC6A5}" type="pres">
      <dgm:prSet presAssocID="{5FA84CE8-754D-45D7-A07B-1485600108BF}" presName="spaceRect" presStyleCnt="0"/>
      <dgm:spPr/>
    </dgm:pt>
    <dgm:pt modelId="{8A718D2F-17C0-4DE4-AB78-4502070224D8}" type="pres">
      <dgm:prSet presAssocID="{5FA84CE8-754D-45D7-A07B-1485600108BF}" presName="textRect" presStyleLbl="revTx" presStyleIdx="1" presStyleCnt="2">
        <dgm:presLayoutVars>
          <dgm:chMax val="1"/>
          <dgm:chPref val="1"/>
        </dgm:presLayoutVars>
      </dgm:prSet>
      <dgm:spPr/>
    </dgm:pt>
  </dgm:ptLst>
  <dgm:cxnLst>
    <dgm:cxn modelId="{25A20B21-59E1-430E-BDB2-7F8E04DE0F31}" type="presOf" srcId="{0D984878-5FCD-483D-B1C8-A5A67EA2CAB5}" destId="{E45DB1F4-9D84-44C7-8315-43B04D8C0E9B}" srcOrd="0" destOrd="0" presId="urn:microsoft.com/office/officeart/2018/2/layout/IconLabelList"/>
    <dgm:cxn modelId="{4C04AB77-080B-4D0F-88ED-22D4C4411707}" type="presOf" srcId="{2AF696D9-59A2-4F8B-A19F-22AEA96EA238}" destId="{C53878C0-9ED8-445C-B94E-5F7CEF14E025}" srcOrd="0" destOrd="0" presId="urn:microsoft.com/office/officeart/2018/2/layout/IconLabelList"/>
    <dgm:cxn modelId="{5FDD9C58-00E7-4147-82DD-F24F5B94FAD0}" srcId="{0D984878-5FCD-483D-B1C8-A5A67EA2CAB5}" destId="{2AF696D9-59A2-4F8B-A19F-22AEA96EA238}" srcOrd="0" destOrd="0" parTransId="{AE600ED5-2AA6-4412-8DAA-28E76F5C18E7}" sibTransId="{F14E70AC-4EE2-482B-B3A8-2F89972A98AB}"/>
    <dgm:cxn modelId="{5529E278-75A2-4FC0-AE6D-2F45CFC8CD8D}" type="presOf" srcId="{5FA84CE8-754D-45D7-A07B-1485600108BF}" destId="{8A718D2F-17C0-4DE4-AB78-4502070224D8}" srcOrd="0" destOrd="0" presId="urn:microsoft.com/office/officeart/2018/2/layout/IconLabelList"/>
    <dgm:cxn modelId="{E872E379-3286-4930-AD4B-3535FE2ADF4A}" srcId="{0D984878-5FCD-483D-B1C8-A5A67EA2CAB5}" destId="{5FA84CE8-754D-45D7-A07B-1485600108BF}" srcOrd="1" destOrd="0" parTransId="{FF0751DF-2D7E-48A6-B2C4-1E302E94B441}" sibTransId="{50BE3A0D-78F9-4A11-94BC-4FF54ECCEDB2}"/>
    <dgm:cxn modelId="{DB84E92D-FBE1-4344-A112-DF9AD7C99C13}" type="presParOf" srcId="{E45DB1F4-9D84-44C7-8315-43B04D8C0E9B}" destId="{79762ACD-73CE-45B7-81EE-FECA945B901D}" srcOrd="0" destOrd="0" presId="urn:microsoft.com/office/officeart/2018/2/layout/IconLabelList"/>
    <dgm:cxn modelId="{2C5057DE-AB35-40FD-B1ED-9A604066CDA5}" type="presParOf" srcId="{79762ACD-73CE-45B7-81EE-FECA945B901D}" destId="{A0554965-1D58-4F66-B9F0-E7D48756DCE8}" srcOrd="0" destOrd="0" presId="urn:microsoft.com/office/officeart/2018/2/layout/IconLabelList"/>
    <dgm:cxn modelId="{E7E191F6-3FF5-467F-A578-22BDC5FB136C}" type="presParOf" srcId="{79762ACD-73CE-45B7-81EE-FECA945B901D}" destId="{6A74F6D2-431E-4319-A04A-B53BAB80C97A}" srcOrd="1" destOrd="0" presId="urn:microsoft.com/office/officeart/2018/2/layout/IconLabelList"/>
    <dgm:cxn modelId="{6741AEA7-E7F4-4252-9FFE-949401B72976}" type="presParOf" srcId="{79762ACD-73CE-45B7-81EE-FECA945B901D}" destId="{C53878C0-9ED8-445C-B94E-5F7CEF14E025}" srcOrd="2" destOrd="0" presId="urn:microsoft.com/office/officeart/2018/2/layout/IconLabelList"/>
    <dgm:cxn modelId="{13BD8F09-BDEF-4601-9EAB-278B035ECEAA}" type="presParOf" srcId="{E45DB1F4-9D84-44C7-8315-43B04D8C0E9B}" destId="{27F5EA29-FBB0-45E5-A295-FE773F49E93D}" srcOrd="1" destOrd="0" presId="urn:microsoft.com/office/officeart/2018/2/layout/IconLabelList"/>
    <dgm:cxn modelId="{7FCF7464-8DF0-46C3-A2F8-58A85FAB65F5}" type="presParOf" srcId="{E45DB1F4-9D84-44C7-8315-43B04D8C0E9B}" destId="{378EB70B-594B-4AA5-91E8-837E1EE1BC4B}" srcOrd="2" destOrd="0" presId="urn:microsoft.com/office/officeart/2018/2/layout/IconLabelList"/>
    <dgm:cxn modelId="{708D744E-EC99-42A8-9E83-B48CF7BAC228}" type="presParOf" srcId="{378EB70B-594B-4AA5-91E8-837E1EE1BC4B}" destId="{6E18DF95-F31C-4B05-B670-54A8C98CE38D}" srcOrd="0" destOrd="0" presId="urn:microsoft.com/office/officeart/2018/2/layout/IconLabelList"/>
    <dgm:cxn modelId="{E494FA24-DD5E-49A6-97D3-531CFB7AEE3C}" type="presParOf" srcId="{378EB70B-594B-4AA5-91E8-837E1EE1BC4B}" destId="{47DC9CEB-041D-45D9-833D-5826967CC6A5}" srcOrd="1" destOrd="0" presId="urn:microsoft.com/office/officeart/2018/2/layout/IconLabelList"/>
    <dgm:cxn modelId="{BF158BE7-31C4-4117-BC52-48D56D8AAF52}" type="presParOf" srcId="{378EB70B-594B-4AA5-91E8-837E1EE1BC4B}" destId="{8A718D2F-17C0-4DE4-AB78-4502070224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197B11-B7EC-4039-938E-695C6BFA611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41BA489-442A-4FC4-8DD2-43622A222B0A}">
      <dgm:prSet/>
      <dgm:spPr/>
      <dgm:t>
        <a:bodyPr/>
        <a:lstStyle/>
        <a:p>
          <a:pPr>
            <a:lnSpc>
              <a:spcPct val="100000"/>
            </a:lnSpc>
          </a:pPr>
          <a:r>
            <a:rPr lang="it-IT"/>
            <a:t>Utilizzo di tecniche di cifratura </a:t>
          </a:r>
          <a:r>
            <a:rPr lang="it-IT" i="1"/>
            <a:t>lightweight</a:t>
          </a:r>
          <a:endParaRPr lang="en-US"/>
        </a:p>
      </dgm:t>
    </dgm:pt>
    <dgm:pt modelId="{68DA9B33-F626-443E-88FD-6C23270F7B34}" type="parTrans" cxnId="{3534473E-FBA5-4493-8E32-A02E132023F1}">
      <dgm:prSet/>
      <dgm:spPr/>
      <dgm:t>
        <a:bodyPr/>
        <a:lstStyle/>
        <a:p>
          <a:endParaRPr lang="en-US"/>
        </a:p>
      </dgm:t>
    </dgm:pt>
    <dgm:pt modelId="{374C34CF-7173-4D1A-9D4A-0E5A924B06B3}" type="sibTrans" cxnId="{3534473E-FBA5-4493-8E32-A02E132023F1}">
      <dgm:prSet/>
      <dgm:spPr/>
      <dgm:t>
        <a:bodyPr/>
        <a:lstStyle/>
        <a:p>
          <a:endParaRPr lang="en-US"/>
        </a:p>
      </dgm:t>
    </dgm:pt>
    <dgm:pt modelId="{F8415F85-E37F-4D57-A4D9-132EB91BA418}">
      <dgm:prSet/>
      <dgm:spPr/>
      <dgm:t>
        <a:bodyPr/>
        <a:lstStyle/>
        <a:p>
          <a:pPr>
            <a:lnSpc>
              <a:spcPct val="100000"/>
            </a:lnSpc>
          </a:pPr>
          <a:r>
            <a:rPr lang="it-IT"/>
            <a:t>Utilizzo del protocollo in un contesto </a:t>
          </a:r>
          <a:r>
            <a:rPr lang="it-IT" b="1"/>
            <a:t>V2X</a:t>
          </a:r>
          <a:endParaRPr lang="en-US"/>
        </a:p>
      </dgm:t>
    </dgm:pt>
    <dgm:pt modelId="{E0E46092-D30A-4164-8FAB-7F26BC7F4786}" type="parTrans" cxnId="{65C70BB3-09FA-49B3-B406-300D4B69F179}">
      <dgm:prSet/>
      <dgm:spPr/>
      <dgm:t>
        <a:bodyPr/>
        <a:lstStyle/>
        <a:p>
          <a:endParaRPr lang="en-US"/>
        </a:p>
      </dgm:t>
    </dgm:pt>
    <dgm:pt modelId="{CFD4300A-6563-4E58-A2F0-C243DBBA7B8C}" type="sibTrans" cxnId="{65C70BB3-09FA-49B3-B406-300D4B69F179}">
      <dgm:prSet/>
      <dgm:spPr/>
      <dgm:t>
        <a:bodyPr/>
        <a:lstStyle/>
        <a:p>
          <a:endParaRPr lang="en-US"/>
        </a:p>
      </dgm:t>
    </dgm:pt>
    <dgm:pt modelId="{4F63F699-9ED4-48F0-B9E9-F81578529B10}" type="pres">
      <dgm:prSet presAssocID="{84197B11-B7EC-4039-938E-695C6BFA6119}" presName="root" presStyleCnt="0">
        <dgm:presLayoutVars>
          <dgm:dir/>
          <dgm:resizeHandles val="exact"/>
        </dgm:presLayoutVars>
      </dgm:prSet>
      <dgm:spPr/>
    </dgm:pt>
    <dgm:pt modelId="{B4764E38-4CF6-488B-B97B-4B4D6B206A95}" type="pres">
      <dgm:prSet presAssocID="{541BA489-442A-4FC4-8DD2-43622A222B0A}" presName="compNode" presStyleCnt="0"/>
      <dgm:spPr/>
    </dgm:pt>
    <dgm:pt modelId="{025F59D5-4ECE-4D1C-8288-106B9E55964C}" type="pres">
      <dgm:prSet presAssocID="{541BA489-442A-4FC4-8DD2-43622A222B0A}" presName="iconRect" presStyleLbl="node1" presStyleIdx="0" presStyleCnt="2" custScaleX="86707" custScaleY="79494"/>
      <dgm:spPr>
        <a:blipFill>
          <a:blip xmlns:r="http://schemas.openxmlformats.org/officeDocument/2006/relationships" r:embed="rId1"/>
          <a:srcRect/>
          <a:stretch>
            <a:fillRect t="-9000" b="-9000"/>
          </a:stretch>
        </a:blipFill>
      </dgm:spPr>
    </dgm:pt>
    <dgm:pt modelId="{1D990D4D-746B-428D-A78A-D130E505D684}" type="pres">
      <dgm:prSet presAssocID="{541BA489-442A-4FC4-8DD2-43622A222B0A}" presName="spaceRect" presStyleCnt="0"/>
      <dgm:spPr/>
    </dgm:pt>
    <dgm:pt modelId="{F95EA868-D794-482D-AEB4-CC1C1CE73720}" type="pres">
      <dgm:prSet presAssocID="{541BA489-442A-4FC4-8DD2-43622A222B0A}" presName="textRect" presStyleLbl="revTx" presStyleIdx="0" presStyleCnt="2">
        <dgm:presLayoutVars>
          <dgm:chMax val="1"/>
          <dgm:chPref val="1"/>
        </dgm:presLayoutVars>
      </dgm:prSet>
      <dgm:spPr/>
    </dgm:pt>
    <dgm:pt modelId="{FCCD8ECF-28C3-43B4-A327-E03FD8038762}" type="pres">
      <dgm:prSet presAssocID="{374C34CF-7173-4D1A-9D4A-0E5A924B06B3}" presName="sibTrans" presStyleCnt="0"/>
      <dgm:spPr/>
    </dgm:pt>
    <dgm:pt modelId="{FFDD7DE4-28C5-4D26-B45E-DE731E22FF81}" type="pres">
      <dgm:prSet presAssocID="{F8415F85-E37F-4D57-A4D9-132EB91BA418}" presName="compNode" presStyleCnt="0"/>
      <dgm:spPr/>
    </dgm:pt>
    <dgm:pt modelId="{48AAEAF9-AAFB-43AF-BA3C-596388AEA0ED}" type="pres">
      <dgm:prSet presAssocID="{F8415F85-E37F-4D57-A4D9-132EB91BA418}" presName="iconRect" presStyleLbl="node1" presStyleIdx="1" presStyleCnt="2"/>
      <dgm:spPr>
        <a:blipFill dpi="0" rotWithShape="1">
          <a:blip xmlns:r="http://schemas.openxmlformats.org/officeDocument/2006/relationships" r:embed="rId2"/>
          <a:srcRect/>
          <a:stretch>
            <a:fillRect t="33236" b="33236"/>
          </a:stretch>
        </a:blipFill>
      </dgm:spPr>
    </dgm:pt>
    <dgm:pt modelId="{52339E05-578F-4D7C-8141-D1C78F4993C8}" type="pres">
      <dgm:prSet presAssocID="{F8415F85-E37F-4D57-A4D9-132EB91BA418}" presName="spaceRect" presStyleCnt="0"/>
      <dgm:spPr/>
    </dgm:pt>
    <dgm:pt modelId="{A3ED7EE1-BEE6-4641-8890-90DA662F5674}" type="pres">
      <dgm:prSet presAssocID="{F8415F85-E37F-4D57-A4D9-132EB91BA418}" presName="textRect" presStyleLbl="revTx" presStyleIdx="1" presStyleCnt="2">
        <dgm:presLayoutVars>
          <dgm:chMax val="1"/>
          <dgm:chPref val="1"/>
        </dgm:presLayoutVars>
      </dgm:prSet>
      <dgm:spPr/>
    </dgm:pt>
  </dgm:ptLst>
  <dgm:cxnLst>
    <dgm:cxn modelId="{CBEC5D13-5723-44ED-B23D-E75BB33AA343}" type="presOf" srcId="{541BA489-442A-4FC4-8DD2-43622A222B0A}" destId="{F95EA868-D794-482D-AEB4-CC1C1CE73720}" srcOrd="0" destOrd="0" presId="urn:microsoft.com/office/officeart/2018/2/layout/IconLabelList"/>
    <dgm:cxn modelId="{3534473E-FBA5-4493-8E32-A02E132023F1}" srcId="{84197B11-B7EC-4039-938E-695C6BFA6119}" destId="{541BA489-442A-4FC4-8DD2-43622A222B0A}" srcOrd="0" destOrd="0" parTransId="{68DA9B33-F626-443E-88FD-6C23270F7B34}" sibTransId="{374C34CF-7173-4D1A-9D4A-0E5A924B06B3}"/>
    <dgm:cxn modelId="{65C70BB3-09FA-49B3-B406-300D4B69F179}" srcId="{84197B11-B7EC-4039-938E-695C6BFA6119}" destId="{F8415F85-E37F-4D57-A4D9-132EB91BA418}" srcOrd="1" destOrd="0" parTransId="{E0E46092-D30A-4164-8FAB-7F26BC7F4786}" sibTransId="{CFD4300A-6563-4E58-A2F0-C243DBBA7B8C}"/>
    <dgm:cxn modelId="{5D8AEABC-AF4F-470A-B433-415EC50770D7}" type="presOf" srcId="{F8415F85-E37F-4D57-A4D9-132EB91BA418}" destId="{A3ED7EE1-BEE6-4641-8890-90DA662F5674}" srcOrd="0" destOrd="0" presId="urn:microsoft.com/office/officeart/2018/2/layout/IconLabelList"/>
    <dgm:cxn modelId="{6BB23AC2-FB3B-4D2D-BD85-758CBB307374}" type="presOf" srcId="{84197B11-B7EC-4039-938E-695C6BFA6119}" destId="{4F63F699-9ED4-48F0-B9E9-F81578529B10}" srcOrd="0" destOrd="0" presId="urn:microsoft.com/office/officeart/2018/2/layout/IconLabelList"/>
    <dgm:cxn modelId="{CF18BFD5-2E9C-44E7-97AF-ACAB98531420}" type="presParOf" srcId="{4F63F699-9ED4-48F0-B9E9-F81578529B10}" destId="{B4764E38-4CF6-488B-B97B-4B4D6B206A95}" srcOrd="0" destOrd="0" presId="urn:microsoft.com/office/officeart/2018/2/layout/IconLabelList"/>
    <dgm:cxn modelId="{57130980-EF76-4585-A84C-63B9C359920D}" type="presParOf" srcId="{B4764E38-4CF6-488B-B97B-4B4D6B206A95}" destId="{025F59D5-4ECE-4D1C-8288-106B9E55964C}" srcOrd="0" destOrd="0" presId="urn:microsoft.com/office/officeart/2018/2/layout/IconLabelList"/>
    <dgm:cxn modelId="{55FA7F75-AA10-4425-9378-A46D0CCA1520}" type="presParOf" srcId="{B4764E38-4CF6-488B-B97B-4B4D6B206A95}" destId="{1D990D4D-746B-428D-A78A-D130E505D684}" srcOrd="1" destOrd="0" presId="urn:microsoft.com/office/officeart/2018/2/layout/IconLabelList"/>
    <dgm:cxn modelId="{E31150CE-79A6-453E-9796-3095CED06138}" type="presParOf" srcId="{B4764E38-4CF6-488B-B97B-4B4D6B206A95}" destId="{F95EA868-D794-482D-AEB4-CC1C1CE73720}" srcOrd="2" destOrd="0" presId="urn:microsoft.com/office/officeart/2018/2/layout/IconLabelList"/>
    <dgm:cxn modelId="{CD2DA5D1-CF55-467C-846E-244CEE1BBB05}" type="presParOf" srcId="{4F63F699-9ED4-48F0-B9E9-F81578529B10}" destId="{FCCD8ECF-28C3-43B4-A327-E03FD8038762}" srcOrd="1" destOrd="0" presId="urn:microsoft.com/office/officeart/2018/2/layout/IconLabelList"/>
    <dgm:cxn modelId="{2EF72F3E-1445-41CA-9584-0AE08AF2A5E2}" type="presParOf" srcId="{4F63F699-9ED4-48F0-B9E9-F81578529B10}" destId="{FFDD7DE4-28C5-4D26-B45E-DE731E22FF81}" srcOrd="2" destOrd="0" presId="urn:microsoft.com/office/officeart/2018/2/layout/IconLabelList"/>
    <dgm:cxn modelId="{2CF4804D-6662-4CB7-BBBB-DCF815BC0047}" type="presParOf" srcId="{FFDD7DE4-28C5-4D26-B45E-DE731E22FF81}" destId="{48AAEAF9-AAFB-43AF-BA3C-596388AEA0ED}" srcOrd="0" destOrd="0" presId="urn:microsoft.com/office/officeart/2018/2/layout/IconLabelList"/>
    <dgm:cxn modelId="{92C07CAA-8DC8-4EB8-9FF6-2C63D92EAB6C}" type="presParOf" srcId="{FFDD7DE4-28C5-4D26-B45E-DE731E22FF81}" destId="{52339E05-578F-4D7C-8141-D1C78F4993C8}" srcOrd="1" destOrd="0" presId="urn:microsoft.com/office/officeart/2018/2/layout/IconLabelList"/>
    <dgm:cxn modelId="{B570A80A-A369-4DFA-B0D5-851C976F4222}" type="presParOf" srcId="{FFDD7DE4-28C5-4D26-B45E-DE731E22FF81}" destId="{A3ED7EE1-BEE6-4641-8890-90DA662F567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D0D35-04F1-4F58-A13E-A94437B4EA6E}">
      <dsp:nvSpPr>
        <dsp:cNvPr id="0" name=""/>
        <dsp:cNvSpPr/>
      </dsp:nvSpPr>
      <dsp:spPr>
        <a:xfrm>
          <a:off x="622800" y="102985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7B5A9-7DAE-4E9C-81DC-AB9348A1D66A}">
      <dsp:nvSpPr>
        <dsp:cNvPr id="0" name=""/>
        <dsp:cNvSpPr/>
      </dsp:nvSpPr>
      <dsp:spPr>
        <a:xfrm>
          <a:off x="127800" y="210988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a:t>Introduzione al mondo Automotive</a:t>
          </a:r>
          <a:endParaRPr lang="en-US" sz="1400" kern="1200"/>
        </a:p>
      </dsp:txBody>
      <dsp:txXfrm>
        <a:off x="127800" y="2109886"/>
        <a:ext cx="1800000" cy="720000"/>
      </dsp:txXfrm>
    </dsp:sp>
    <dsp:sp modelId="{221305D3-FE14-4B61-B28A-3E51872026BE}">
      <dsp:nvSpPr>
        <dsp:cNvPr id="0" name=""/>
        <dsp:cNvSpPr/>
      </dsp:nvSpPr>
      <dsp:spPr>
        <a:xfrm>
          <a:off x="2737800" y="102985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6A91E-59CD-410F-996D-DDCC8178218F}">
      <dsp:nvSpPr>
        <dsp:cNvPr id="0" name=""/>
        <dsp:cNvSpPr/>
      </dsp:nvSpPr>
      <dsp:spPr>
        <a:xfrm>
          <a:off x="2242800" y="210988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Protocolli Automotive più diffusi e obiettivo del lavoro</a:t>
          </a:r>
          <a:endParaRPr lang="en-US" sz="1400" kern="1200" dirty="0"/>
        </a:p>
      </dsp:txBody>
      <dsp:txXfrm>
        <a:off x="2242800" y="2109886"/>
        <a:ext cx="1800000" cy="720000"/>
      </dsp:txXfrm>
    </dsp:sp>
    <dsp:sp modelId="{C095785B-88F4-4024-992E-57C71CF61DB0}">
      <dsp:nvSpPr>
        <dsp:cNvPr id="0" name=""/>
        <dsp:cNvSpPr/>
      </dsp:nvSpPr>
      <dsp:spPr>
        <a:xfrm>
          <a:off x="4852800" y="1029855"/>
          <a:ext cx="810000" cy="810000"/>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25EF2-1257-4E46-B885-E9047C7B162E}">
      <dsp:nvSpPr>
        <dsp:cNvPr id="0" name=""/>
        <dsp:cNvSpPr/>
      </dsp:nvSpPr>
      <dsp:spPr>
        <a:xfrm>
          <a:off x="4357800" y="210988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Crittografia Post-Quantum</a:t>
          </a:r>
          <a:endParaRPr lang="en-US" sz="1400" kern="1200" dirty="0"/>
        </a:p>
      </dsp:txBody>
      <dsp:txXfrm>
        <a:off x="4357800" y="2109886"/>
        <a:ext cx="1800000" cy="720000"/>
      </dsp:txXfrm>
    </dsp:sp>
    <dsp:sp modelId="{6040E469-D776-449E-AAB2-3A6FFBA2B425}">
      <dsp:nvSpPr>
        <dsp:cNvPr id="0" name=""/>
        <dsp:cNvSpPr/>
      </dsp:nvSpPr>
      <dsp:spPr>
        <a:xfrm>
          <a:off x="6967800" y="1029855"/>
          <a:ext cx="810000" cy="810000"/>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B258B-BF0F-446A-8A9A-124270D85166}">
      <dsp:nvSpPr>
        <dsp:cNvPr id="0" name=""/>
        <dsp:cNvSpPr/>
      </dsp:nvSpPr>
      <dsp:spPr>
        <a:xfrm>
          <a:off x="6472800" y="210988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Soluzione Proposta</a:t>
          </a:r>
          <a:endParaRPr lang="en-US" sz="1400" kern="1200" dirty="0"/>
        </a:p>
      </dsp:txBody>
      <dsp:txXfrm>
        <a:off x="6472800" y="2109886"/>
        <a:ext cx="1800000" cy="720000"/>
      </dsp:txXfrm>
    </dsp:sp>
    <dsp:sp modelId="{5D823254-FAF6-464A-9A56-52B0994AE281}">
      <dsp:nvSpPr>
        <dsp:cNvPr id="0" name=""/>
        <dsp:cNvSpPr/>
      </dsp:nvSpPr>
      <dsp:spPr>
        <a:xfrm>
          <a:off x="9082800" y="1029855"/>
          <a:ext cx="810000" cy="810000"/>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D5D34-FE4B-4CDE-84D2-F893BD5E2A66}">
      <dsp:nvSpPr>
        <dsp:cNvPr id="0" name=""/>
        <dsp:cNvSpPr/>
      </dsp:nvSpPr>
      <dsp:spPr>
        <a:xfrm>
          <a:off x="8587800" y="210988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it-IT" sz="1400" kern="1200" dirty="0"/>
            <a:t>Conclusioni e Sviluppi futuri</a:t>
          </a:r>
          <a:endParaRPr lang="en-US" sz="1400" kern="1200" dirty="0"/>
        </a:p>
      </dsp:txBody>
      <dsp:txXfrm>
        <a:off x="8587800" y="2109886"/>
        <a:ext cx="18000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D0D35-04F1-4F58-A13E-A94437B4EA6E}">
      <dsp:nvSpPr>
        <dsp:cNvPr id="0" name=""/>
        <dsp:cNvSpPr/>
      </dsp:nvSpPr>
      <dsp:spPr>
        <a:xfrm>
          <a:off x="1138979" y="930318"/>
          <a:ext cx="932563" cy="932563"/>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7B5A9-7DAE-4E9C-81DC-AB9348A1D66A}">
      <dsp:nvSpPr>
        <dsp:cNvPr id="0" name=""/>
        <dsp:cNvSpPr/>
      </dsp:nvSpPr>
      <dsp:spPr>
        <a:xfrm>
          <a:off x="569079"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err="1"/>
            <a:t>Powertain</a:t>
          </a:r>
          <a:endParaRPr lang="en-US" sz="2800" kern="1200" dirty="0"/>
        </a:p>
      </dsp:txBody>
      <dsp:txXfrm>
        <a:off x="569079" y="2154725"/>
        <a:ext cx="2072362" cy="720000"/>
      </dsp:txXfrm>
    </dsp:sp>
    <dsp:sp modelId="{221305D3-FE14-4B61-B28A-3E51872026BE}">
      <dsp:nvSpPr>
        <dsp:cNvPr id="0" name=""/>
        <dsp:cNvSpPr/>
      </dsp:nvSpPr>
      <dsp:spPr>
        <a:xfrm>
          <a:off x="3574005" y="957297"/>
          <a:ext cx="932563" cy="932563"/>
        </a:xfrm>
        <a:prstGeom prst="rect">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6A91E-59CD-410F-996D-DDCC8178218F}">
      <dsp:nvSpPr>
        <dsp:cNvPr id="0" name=""/>
        <dsp:cNvSpPr/>
      </dsp:nvSpPr>
      <dsp:spPr>
        <a:xfrm>
          <a:off x="3004105"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a:t>Chassis</a:t>
          </a:r>
          <a:endParaRPr lang="en-US" sz="2800" kern="1200" dirty="0"/>
        </a:p>
      </dsp:txBody>
      <dsp:txXfrm>
        <a:off x="3004105" y="2154725"/>
        <a:ext cx="2072362" cy="720000"/>
      </dsp:txXfrm>
    </dsp:sp>
    <dsp:sp modelId="{C095785B-88F4-4024-992E-57C71CF61DB0}">
      <dsp:nvSpPr>
        <dsp:cNvPr id="0" name=""/>
        <dsp:cNvSpPr/>
      </dsp:nvSpPr>
      <dsp:spPr>
        <a:xfrm>
          <a:off x="6009031" y="930318"/>
          <a:ext cx="932563" cy="932563"/>
        </a:xfrm>
        <a:prstGeom prst="rect">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25EF2-1257-4E46-B885-E9047C7B162E}">
      <dsp:nvSpPr>
        <dsp:cNvPr id="0" name=""/>
        <dsp:cNvSpPr/>
      </dsp:nvSpPr>
      <dsp:spPr>
        <a:xfrm>
          <a:off x="5439131"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a:t>Body</a:t>
          </a:r>
          <a:endParaRPr lang="en-US" sz="2800" kern="1200" dirty="0"/>
        </a:p>
      </dsp:txBody>
      <dsp:txXfrm>
        <a:off x="5439131" y="2154725"/>
        <a:ext cx="2072362" cy="720000"/>
      </dsp:txXfrm>
    </dsp:sp>
    <dsp:sp modelId="{6040E469-D776-449E-AAB2-3A6FFBA2B425}">
      <dsp:nvSpPr>
        <dsp:cNvPr id="0" name=""/>
        <dsp:cNvSpPr/>
      </dsp:nvSpPr>
      <dsp:spPr>
        <a:xfrm>
          <a:off x="8444057" y="930318"/>
          <a:ext cx="932563" cy="932563"/>
        </a:xfrm>
        <a:prstGeom prst="rect">
          <a:avLst/>
        </a:prstGeom>
        <a:blipFill>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B258B-BF0F-446A-8A9A-124270D85166}">
      <dsp:nvSpPr>
        <dsp:cNvPr id="0" name=""/>
        <dsp:cNvSpPr/>
      </dsp:nvSpPr>
      <dsp:spPr>
        <a:xfrm>
          <a:off x="7874157"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a:t>Infotainment</a:t>
          </a:r>
          <a:endParaRPr lang="en-US" sz="2800" kern="1200" dirty="0"/>
        </a:p>
      </dsp:txBody>
      <dsp:txXfrm>
        <a:off x="7874157" y="2154725"/>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54965-1D58-4F66-B9F0-E7D48756DCE8}">
      <dsp:nvSpPr>
        <dsp:cNvPr id="0" name=""/>
        <dsp:cNvSpPr/>
      </dsp:nvSpPr>
      <dsp:spPr>
        <a:xfrm>
          <a:off x="1747800" y="36266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878C0-9ED8-445C-B94E-5F7CEF14E025}">
      <dsp:nvSpPr>
        <dsp:cNvPr id="0" name=""/>
        <dsp:cNvSpPr/>
      </dsp:nvSpPr>
      <dsp:spPr>
        <a:xfrm>
          <a:off x="559800" y="2777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Ottimizzare il protocollo</a:t>
          </a:r>
          <a:endParaRPr lang="en-US" sz="2300" kern="1200"/>
        </a:p>
      </dsp:txBody>
      <dsp:txXfrm>
        <a:off x="559800" y="2777074"/>
        <a:ext cx="4320000" cy="720000"/>
      </dsp:txXfrm>
    </dsp:sp>
    <dsp:sp modelId="{6E18DF95-F31C-4B05-B670-54A8C98CE38D}">
      <dsp:nvSpPr>
        <dsp:cNvPr id="0" name=""/>
        <dsp:cNvSpPr/>
      </dsp:nvSpPr>
      <dsp:spPr>
        <a:xfrm>
          <a:off x="6823800" y="36266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18D2F-17C0-4DE4-AB78-4502070224D8}">
      <dsp:nvSpPr>
        <dsp:cNvPr id="0" name=""/>
        <dsp:cNvSpPr/>
      </dsp:nvSpPr>
      <dsp:spPr>
        <a:xfrm>
          <a:off x="5635800" y="2777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Utilizzare versioni ottimizzate dei cifrari</a:t>
          </a:r>
          <a:endParaRPr lang="en-US" sz="2300" kern="1200"/>
        </a:p>
      </dsp:txBody>
      <dsp:txXfrm>
        <a:off x="5635800" y="2777074"/>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9D5-4ECE-4D1C-8288-106B9E55964C}">
      <dsp:nvSpPr>
        <dsp:cNvPr id="0" name=""/>
        <dsp:cNvSpPr/>
      </dsp:nvSpPr>
      <dsp:spPr>
        <a:xfrm>
          <a:off x="1989040" y="641209"/>
          <a:ext cx="1461519" cy="1228471"/>
        </a:xfrm>
        <a:prstGeom prst="rect">
          <a:avLst/>
        </a:prstGeom>
        <a:blipFill>
          <a:blip xmlns:r="http://schemas.openxmlformats.org/officeDocument/2006/relationships" r:embed="rId1"/>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EA868-D794-482D-AEB4-CC1C1CE73720}">
      <dsp:nvSpPr>
        <dsp:cNvPr id="0" name=""/>
        <dsp:cNvSpPr/>
      </dsp:nvSpPr>
      <dsp:spPr>
        <a:xfrm>
          <a:off x="559800" y="24985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Utilizzo di tecniche di cifratura </a:t>
          </a:r>
          <a:r>
            <a:rPr lang="it-IT" sz="2300" i="1" kern="1200"/>
            <a:t>lightweight</a:t>
          </a:r>
          <a:endParaRPr lang="en-US" sz="2300" kern="1200"/>
        </a:p>
      </dsp:txBody>
      <dsp:txXfrm>
        <a:off x="559800" y="2498532"/>
        <a:ext cx="4320000" cy="720000"/>
      </dsp:txXfrm>
    </dsp:sp>
    <dsp:sp modelId="{48AAEAF9-AAFB-43AF-BA3C-596388AEA0ED}">
      <dsp:nvSpPr>
        <dsp:cNvPr id="0" name=""/>
        <dsp:cNvSpPr/>
      </dsp:nvSpPr>
      <dsp:spPr>
        <a:xfrm>
          <a:off x="6823800" y="362667"/>
          <a:ext cx="1944000" cy="1944000"/>
        </a:xfrm>
        <a:prstGeom prst="rect">
          <a:avLst/>
        </a:prstGeom>
        <a:blipFill dpi="0" rotWithShape="1">
          <a:blip xmlns:r="http://schemas.openxmlformats.org/officeDocument/2006/relationships" r:embed="rId2"/>
          <a:srcRect/>
          <a:stretch>
            <a:fillRect t="33236" b="3323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D7EE1-BEE6-4641-8890-90DA662F5674}">
      <dsp:nvSpPr>
        <dsp:cNvPr id="0" name=""/>
        <dsp:cNvSpPr/>
      </dsp:nvSpPr>
      <dsp:spPr>
        <a:xfrm>
          <a:off x="5635800" y="2777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Utilizzo del protocollo in un contesto </a:t>
          </a:r>
          <a:r>
            <a:rPr lang="it-IT" sz="2300" b="1" kern="1200"/>
            <a:t>V2X</a:t>
          </a:r>
          <a:endParaRPr lang="en-US" sz="2300" kern="1200"/>
        </a:p>
      </dsp:txBody>
      <dsp:txXfrm>
        <a:off x="5635800" y="2777074"/>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8D3C2-E0E1-4BE1-8EA5-1CCF3BFCE1BC}" type="datetimeFigureOut">
              <a:rPr lang="it-IT" smtClean="0"/>
              <a:t>20/10/2023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7CF2D-56F1-43E8-A46A-776BFDC74D84}" type="slidenum">
              <a:rPr lang="it-IT" smtClean="0"/>
              <a:t>‹N›</a:t>
            </a:fld>
            <a:endParaRPr lang="it-IT"/>
          </a:p>
        </p:txBody>
      </p:sp>
    </p:spTree>
    <p:extLst>
      <p:ext uri="{BB962C8B-B14F-4D97-AF65-F5344CB8AC3E}">
        <p14:creationId xmlns:p14="http://schemas.microsoft.com/office/powerpoint/2010/main" val="3741736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Salve a tutti sono Lorenzo Criscuolo e oggi vi illustrerò il mio lavoro di tesi, svolto sotto la guida del professore Arcangelo Castiglione</a:t>
            </a:r>
          </a:p>
        </p:txBody>
      </p:sp>
      <p:sp>
        <p:nvSpPr>
          <p:cNvPr id="4" name="Segnaposto numero diapositiva 3"/>
          <p:cNvSpPr>
            <a:spLocks noGrp="1"/>
          </p:cNvSpPr>
          <p:nvPr>
            <p:ph type="sldNum" sz="quarter" idx="5"/>
          </p:nvPr>
        </p:nvSpPr>
        <p:spPr/>
        <p:txBody>
          <a:bodyPr/>
          <a:lstStyle/>
          <a:p>
            <a:fld id="{CF57CF2D-56F1-43E8-A46A-776BFDC74D84}" type="slidenum">
              <a:rPr lang="it-IT" smtClean="0"/>
              <a:t>1</a:t>
            </a:fld>
            <a:endParaRPr lang="it-IT"/>
          </a:p>
        </p:txBody>
      </p:sp>
    </p:spTree>
    <p:extLst>
      <p:ext uri="{BB962C8B-B14F-4D97-AF65-F5344CB8AC3E}">
        <p14:creationId xmlns:p14="http://schemas.microsoft.com/office/powerpoint/2010/main" val="335179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Questi si differenziano principalmente per la velocità massima raggiungibile e per il costo necessario per il cablaggio e per l’hardware necessario. Ovviamente, in base a queste caratteristiche, ogni protocollo trova una sua applicazione all’interno di una categoria di sistemi piuttosto che un altro</a:t>
            </a:r>
          </a:p>
        </p:txBody>
      </p:sp>
      <p:sp>
        <p:nvSpPr>
          <p:cNvPr id="4" name="Segnaposto numero diapositiva 3"/>
          <p:cNvSpPr>
            <a:spLocks noGrp="1"/>
          </p:cNvSpPr>
          <p:nvPr>
            <p:ph type="sldNum" sz="quarter" idx="5"/>
          </p:nvPr>
        </p:nvSpPr>
        <p:spPr/>
        <p:txBody>
          <a:bodyPr/>
          <a:lstStyle/>
          <a:p>
            <a:fld id="{CF57CF2D-56F1-43E8-A46A-776BFDC74D84}" type="slidenum">
              <a:rPr lang="it-IT" smtClean="0"/>
              <a:t>10</a:t>
            </a:fld>
            <a:endParaRPr lang="it-IT"/>
          </a:p>
        </p:txBody>
      </p:sp>
    </p:spTree>
    <p:extLst>
      <p:ext uri="{BB962C8B-B14F-4D97-AF65-F5344CB8AC3E}">
        <p14:creationId xmlns:p14="http://schemas.microsoft.com/office/powerpoint/2010/main" val="3018903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lavoro svolto ha posto la sua attenzione principalmente su CAN, il protocollo più diffuso sia per il costo necessario che per l’affidabilità garantita. È un protocollo multi-master, ovvero ogni nodo si autogestisce e non c’è un controllore principale, basa il suo meccanismo di contesa del canale sulla priorità di un messaggio, identificata dal valore ID dichiarata nell’</a:t>
            </a:r>
            <a:r>
              <a:rPr lang="it-IT" dirty="0" err="1"/>
              <a:t>header</a:t>
            </a:r>
            <a:r>
              <a:rPr lang="it-IT" dirty="0"/>
              <a:t> di un messaggio e l’unica topologia supportata da questo protocollo è il bus, una topologia dove c’è un unico cavo principale al quale si collegano tutti i nodi e, ogni messaggio inviato sul cavo, viene recapitato ad ogni altro nodo indistintamente</a:t>
            </a:r>
          </a:p>
        </p:txBody>
      </p:sp>
      <p:sp>
        <p:nvSpPr>
          <p:cNvPr id="4" name="Segnaposto numero diapositiva 3"/>
          <p:cNvSpPr>
            <a:spLocks noGrp="1"/>
          </p:cNvSpPr>
          <p:nvPr>
            <p:ph type="sldNum" sz="quarter" idx="5"/>
          </p:nvPr>
        </p:nvSpPr>
        <p:spPr/>
        <p:txBody>
          <a:bodyPr/>
          <a:lstStyle/>
          <a:p>
            <a:fld id="{CF57CF2D-56F1-43E8-A46A-776BFDC74D84}" type="slidenum">
              <a:rPr lang="it-IT" smtClean="0"/>
              <a:t>11</a:t>
            </a:fld>
            <a:endParaRPr lang="it-IT"/>
          </a:p>
        </p:txBody>
      </p:sp>
    </p:spTree>
    <p:extLst>
      <p:ext uri="{BB962C8B-B14F-4D97-AF65-F5344CB8AC3E}">
        <p14:creationId xmlns:p14="http://schemas.microsoft.com/office/powerpoint/2010/main" val="4092439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problemi principali di questo protocollo e anche un po’ degli altri sono che non sono previsti né meccanismi di protezione del payload né meccanismi di autenticazione </a:t>
            </a:r>
            <a:r>
              <a:rPr lang="it-IT" dirty="0" err="1"/>
              <a:t>poichè</a:t>
            </a:r>
            <a:r>
              <a:rPr lang="it-IT" dirty="0"/>
              <a:t> si è preferito lasciare spazio alle prestazioni senza aggiungere overhead che introducessero latenze. (animazione) Queste mancanze lasciano la possibilità ad un malintenzionato (animazione) di connettersi indisturbato alla rete (animazione), ascoltare i messaggi in transito e inviare dei messaggi malevoli</a:t>
            </a:r>
          </a:p>
        </p:txBody>
      </p:sp>
      <p:sp>
        <p:nvSpPr>
          <p:cNvPr id="4" name="Segnaposto numero diapositiva 3"/>
          <p:cNvSpPr>
            <a:spLocks noGrp="1"/>
          </p:cNvSpPr>
          <p:nvPr>
            <p:ph type="sldNum" sz="quarter" idx="5"/>
          </p:nvPr>
        </p:nvSpPr>
        <p:spPr/>
        <p:txBody>
          <a:bodyPr/>
          <a:lstStyle/>
          <a:p>
            <a:fld id="{CF57CF2D-56F1-43E8-A46A-776BFDC74D84}" type="slidenum">
              <a:rPr lang="it-IT" smtClean="0"/>
              <a:t>12</a:t>
            </a:fld>
            <a:endParaRPr lang="it-IT"/>
          </a:p>
        </p:txBody>
      </p:sp>
    </p:spTree>
    <p:extLst>
      <p:ext uri="{BB962C8B-B14F-4D97-AF65-F5344CB8AC3E}">
        <p14:creationId xmlns:p14="http://schemas.microsoft.com/office/powerpoint/2010/main" val="1621466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Infatti, il protocollo è vulnerabile a diversi attacchi tra cui l’</a:t>
            </a:r>
            <a:r>
              <a:rPr lang="it-IT" dirty="0" err="1"/>
              <a:t>eavesdropping</a:t>
            </a:r>
            <a:r>
              <a:rPr lang="it-IT" dirty="0"/>
              <a:t>, la data injection e </a:t>
            </a:r>
            <a:r>
              <a:rPr lang="it-IT" dirty="0" err="1"/>
              <a:t>manipulation</a:t>
            </a:r>
            <a:r>
              <a:rPr lang="it-IT" dirty="0"/>
              <a:t> e il </a:t>
            </a:r>
            <a:r>
              <a:rPr lang="it-IT" dirty="0" err="1"/>
              <a:t>DoS</a:t>
            </a:r>
            <a:r>
              <a:rPr lang="it-IT" dirty="0"/>
              <a:t>. Anche solo contrastare la possibilità di fare </a:t>
            </a:r>
            <a:r>
              <a:rPr lang="it-IT" dirty="0" err="1"/>
              <a:t>eavesdropping</a:t>
            </a:r>
            <a:r>
              <a:rPr lang="it-IT" dirty="0"/>
              <a:t> sarebbe un risultato importante, (animazione) in quanto è stato dimostrato in una ricerca che tramite l’ascolto passivo si può violare facilmente la privacy del guidatore e dei passeggeri e, in particolare, per identificare con una buona probabilità il guidatore basta affidarsi anche solo ai dati del sensore del freno.</a:t>
            </a:r>
          </a:p>
        </p:txBody>
      </p:sp>
      <p:sp>
        <p:nvSpPr>
          <p:cNvPr id="4" name="Segnaposto numero diapositiva 3"/>
          <p:cNvSpPr>
            <a:spLocks noGrp="1"/>
          </p:cNvSpPr>
          <p:nvPr>
            <p:ph type="sldNum" sz="quarter" idx="5"/>
          </p:nvPr>
        </p:nvSpPr>
        <p:spPr/>
        <p:txBody>
          <a:bodyPr/>
          <a:lstStyle/>
          <a:p>
            <a:fld id="{CF57CF2D-56F1-43E8-A46A-776BFDC74D84}" type="slidenum">
              <a:rPr lang="it-IT" smtClean="0"/>
              <a:t>13</a:t>
            </a:fld>
            <a:endParaRPr lang="it-IT"/>
          </a:p>
        </p:txBody>
      </p:sp>
    </p:spTree>
    <p:extLst>
      <p:ext uri="{BB962C8B-B14F-4D97-AF65-F5344CB8AC3E}">
        <p14:creationId xmlns:p14="http://schemas.microsoft.com/office/powerpoint/2010/main" val="19073857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l’obiettivo del lavoro è quello di risolvere il problema della mancata protezione del payload introducendo uno strato di cifratura e, in particolare, il lavoro di ricerca è stato quello di realizzarlo tramite algoritmi di cifratura post-quantum</a:t>
            </a:r>
          </a:p>
        </p:txBody>
      </p:sp>
      <p:sp>
        <p:nvSpPr>
          <p:cNvPr id="4" name="Segnaposto numero diapositiva 3"/>
          <p:cNvSpPr>
            <a:spLocks noGrp="1"/>
          </p:cNvSpPr>
          <p:nvPr>
            <p:ph type="sldNum" sz="quarter" idx="5"/>
          </p:nvPr>
        </p:nvSpPr>
        <p:spPr/>
        <p:txBody>
          <a:bodyPr/>
          <a:lstStyle/>
          <a:p>
            <a:fld id="{CF57CF2D-56F1-43E8-A46A-776BFDC74D84}" type="slidenum">
              <a:rPr lang="it-IT" smtClean="0"/>
              <a:t>14</a:t>
            </a:fld>
            <a:endParaRPr lang="it-IT"/>
          </a:p>
        </p:txBody>
      </p:sp>
    </p:spTree>
    <p:extLst>
      <p:ext uri="{BB962C8B-B14F-4D97-AF65-F5344CB8AC3E}">
        <p14:creationId xmlns:p14="http://schemas.microsoft.com/office/powerpoint/2010/main" val="2875713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 cosa significa crittografia post-quantistica?</a:t>
            </a:r>
          </a:p>
        </p:txBody>
      </p:sp>
      <p:sp>
        <p:nvSpPr>
          <p:cNvPr id="4" name="Segnaposto numero diapositiva 3"/>
          <p:cNvSpPr>
            <a:spLocks noGrp="1"/>
          </p:cNvSpPr>
          <p:nvPr>
            <p:ph type="sldNum" sz="quarter" idx="5"/>
          </p:nvPr>
        </p:nvSpPr>
        <p:spPr/>
        <p:txBody>
          <a:bodyPr/>
          <a:lstStyle/>
          <a:p>
            <a:fld id="{CF57CF2D-56F1-43E8-A46A-776BFDC74D84}" type="slidenum">
              <a:rPr lang="it-IT" smtClean="0"/>
              <a:t>15</a:t>
            </a:fld>
            <a:endParaRPr lang="it-IT"/>
          </a:p>
        </p:txBody>
      </p:sp>
    </p:spTree>
    <p:extLst>
      <p:ext uri="{BB962C8B-B14F-4D97-AF65-F5344CB8AC3E}">
        <p14:creationId xmlns:p14="http://schemas.microsoft.com/office/powerpoint/2010/main" val="3307035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capirlo bisogna prima introdurre cos’è un computer quantistico, ovvero un computer che non è più basato sui transistor come quelli tradizionali ma si basa sulla meccanica quantistica</a:t>
            </a:r>
          </a:p>
        </p:txBody>
      </p:sp>
      <p:sp>
        <p:nvSpPr>
          <p:cNvPr id="4" name="Segnaposto numero diapositiva 3"/>
          <p:cNvSpPr>
            <a:spLocks noGrp="1"/>
          </p:cNvSpPr>
          <p:nvPr>
            <p:ph type="sldNum" sz="quarter" idx="5"/>
          </p:nvPr>
        </p:nvSpPr>
        <p:spPr/>
        <p:txBody>
          <a:bodyPr/>
          <a:lstStyle/>
          <a:p>
            <a:fld id="{CF57CF2D-56F1-43E8-A46A-776BFDC74D84}" type="slidenum">
              <a:rPr lang="it-IT" smtClean="0"/>
              <a:t>16</a:t>
            </a:fld>
            <a:endParaRPr lang="it-IT"/>
          </a:p>
        </p:txBody>
      </p:sp>
    </p:spTree>
    <p:extLst>
      <p:ext uri="{BB962C8B-B14F-4D97-AF65-F5344CB8AC3E}">
        <p14:creationId xmlns:p14="http://schemas.microsoft.com/office/powerpoint/2010/main" val="3098200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Cambiando il fondamento su cui poggia, è stato necessario aggiornare anche l’unità di informazione che non è più il bit ma il </a:t>
            </a:r>
            <a:r>
              <a:rPr lang="it-IT" dirty="0" err="1"/>
              <a:t>qubit</a:t>
            </a:r>
            <a:r>
              <a:rPr lang="it-IT" dirty="0"/>
              <a:t>, con la differenza che quest’ultimo può trovarsi anche in più stati contemporaneamente rispettando le proprietà quantistiche della materia e non più solo in uno stato 0 e 1 come il bit. Questa caratteristica permette ai computer quantistici di essere molto più veloci di quelli tradizionali e, utilizzando un algoritmo chiamato di </a:t>
            </a:r>
            <a:r>
              <a:rPr lang="it-IT" dirty="0" err="1"/>
              <a:t>shor</a:t>
            </a:r>
            <a:r>
              <a:rPr lang="it-IT" dirty="0"/>
              <a:t> su un computer quantistico con abbastanza </a:t>
            </a:r>
            <a:r>
              <a:rPr lang="it-IT" dirty="0" err="1"/>
              <a:t>qubit</a:t>
            </a:r>
            <a:r>
              <a:rPr lang="it-IT" dirty="0"/>
              <a:t> si è in grado di rompere anche i più moderni cifrari senza troppi problemi</a:t>
            </a:r>
          </a:p>
        </p:txBody>
      </p:sp>
      <p:sp>
        <p:nvSpPr>
          <p:cNvPr id="4" name="Segnaposto numero diapositiva 3"/>
          <p:cNvSpPr>
            <a:spLocks noGrp="1"/>
          </p:cNvSpPr>
          <p:nvPr>
            <p:ph type="sldNum" sz="quarter" idx="5"/>
          </p:nvPr>
        </p:nvSpPr>
        <p:spPr/>
        <p:txBody>
          <a:bodyPr/>
          <a:lstStyle/>
          <a:p>
            <a:fld id="{CF57CF2D-56F1-43E8-A46A-776BFDC74D84}" type="slidenum">
              <a:rPr lang="it-IT" smtClean="0"/>
              <a:t>17</a:t>
            </a:fld>
            <a:endParaRPr lang="it-IT"/>
          </a:p>
        </p:txBody>
      </p:sp>
    </p:spTree>
    <p:extLst>
      <p:ext uri="{BB962C8B-B14F-4D97-AF65-F5344CB8AC3E}">
        <p14:creationId xmlns:p14="http://schemas.microsoft.com/office/powerpoint/2010/main" val="2930194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sebbene questa possibilità sia attualmente ancora lontana, un ente americano chiamato NIST è voluto correre ai ripari prima che sia troppo tardi avviando un concorso aperto a chiunque dove si chiede di fornire degli algoritmi a chiave pubblica che siano in grado di resistere anche alla potenza di un computer quantistico. Al termine del concorso, alcuni degli algoritmi scelti sono stati </a:t>
            </a:r>
            <a:r>
              <a:rPr lang="it-IT" dirty="0" err="1"/>
              <a:t>kyber</a:t>
            </a:r>
            <a:r>
              <a:rPr lang="it-IT" dirty="0"/>
              <a:t>, </a:t>
            </a:r>
            <a:r>
              <a:rPr lang="it-IT" dirty="0" err="1"/>
              <a:t>dilithium</a:t>
            </a:r>
            <a:r>
              <a:rPr lang="it-IT" dirty="0"/>
              <a:t>, </a:t>
            </a:r>
            <a:r>
              <a:rPr lang="it-IT" dirty="0" err="1"/>
              <a:t>falcon</a:t>
            </a:r>
            <a:r>
              <a:rPr lang="it-IT" dirty="0"/>
              <a:t> e molti altri. </a:t>
            </a:r>
          </a:p>
        </p:txBody>
      </p:sp>
      <p:sp>
        <p:nvSpPr>
          <p:cNvPr id="4" name="Segnaposto numero diapositiva 3"/>
          <p:cNvSpPr>
            <a:spLocks noGrp="1"/>
          </p:cNvSpPr>
          <p:nvPr>
            <p:ph type="sldNum" sz="quarter" idx="5"/>
          </p:nvPr>
        </p:nvSpPr>
        <p:spPr/>
        <p:txBody>
          <a:bodyPr/>
          <a:lstStyle/>
          <a:p>
            <a:fld id="{CF57CF2D-56F1-43E8-A46A-776BFDC74D84}" type="slidenum">
              <a:rPr lang="it-IT" smtClean="0"/>
              <a:t>18</a:t>
            </a:fld>
            <a:endParaRPr lang="it-IT"/>
          </a:p>
        </p:txBody>
      </p:sp>
    </p:spTree>
    <p:extLst>
      <p:ext uri="{BB962C8B-B14F-4D97-AF65-F5344CB8AC3E}">
        <p14:creationId xmlns:p14="http://schemas.microsoft.com/office/powerpoint/2010/main" val="1942407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È una tipologia di cifrario che non lavora con una singola chiave sia per cifrare che decifrare un messaggio, come succede per i cifrari simmetrici, ma utilizza due chiavi: una pubblica e una privata. La chiave pubblica è chiamata così perché di solito viene rilasciata al pubblico e chiunque può usarla per cifrare un messaggio indirizzato al proprietario della chiave, mentre la chiave privata viene custodita gelosamente dal proprietario ed è utilizzata per decifrare i messaggi cifrati con la chiave pubblica correlata. Un esempio di cifrario asimmetrico è </a:t>
            </a:r>
            <a:r>
              <a:rPr lang="it-IT" dirty="0" err="1"/>
              <a:t>kyber</a:t>
            </a:r>
            <a:r>
              <a:rPr lang="it-IT" dirty="0"/>
              <a:t> oppure RSA come algoritmo non post-quantum e un esempio di cifrario simmetrico è AES. </a:t>
            </a:r>
          </a:p>
        </p:txBody>
      </p:sp>
      <p:sp>
        <p:nvSpPr>
          <p:cNvPr id="4" name="Segnaposto numero diapositiva 3"/>
          <p:cNvSpPr>
            <a:spLocks noGrp="1"/>
          </p:cNvSpPr>
          <p:nvPr>
            <p:ph type="sldNum" sz="quarter" idx="5"/>
          </p:nvPr>
        </p:nvSpPr>
        <p:spPr/>
        <p:txBody>
          <a:bodyPr/>
          <a:lstStyle/>
          <a:p>
            <a:fld id="{CF57CF2D-56F1-43E8-A46A-776BFDC74D84}" type="slidenum">
              <a:rPr lang="it-IT" smtClean="0"/>
              <a:t>19</a:t>
            </a:fld>
            <a:endParaRPr lang="it-IT"/>
          </a:p>
        </p:txBody>
      </p:sp>
    </p:spTree>
    <p:extLst>
      <p:ext uri="{BB962C8B-B14F-4D97-AF65-F5344CB8AC3E}">
        <p14:creationId xmlns:p14="http://schemas.microsoft.com/office/powerpoint/2010/main" val="18726221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presentazione è stata organizzata come segue, verrà prima fatta un introduzione sul contesto del lavoro e sui protocolli utilizzati nell’ambito automotive, con particolare enfasi sull’obiettivo del lavoro, </a:t>
            </a:r>
            <a:r>
              <a:rPr lang="it-IT" dirty="0" err="1"/>
              <a:t>dopodichè</a:t>
            </a:r>
            <a:r>
              <a:rPr lang="it-IT" dirty="0"/>
              <a:t> verrà introdotta la crittografia post-quantistica e la sua utilità e infine verrà mostrata la soluzione proposta e le conclusioni raggiunte</a:t>
            </a:r>
          </a:p>
        </p:txBody>
      </p:sp>
      <p:sp>
        <p:nvSpPr>
          <p:cNvPr id="4" name="Segnaposto numero diapositiva 3"/>
          <p:cNvSpPr>
            <a:spLocks noGrp="1"/>
          </p:cNvSpPr>
          <p:nvPr>
            <p:ph type="sldNum" sz="quarter" idx="5"/>
          </p:nvPr>
        </p:nvSpPr>
        <p:spPr/>
        <p:txBody>
          <a:bodyPr/>
          <a:lstStyle/>
          <a:p>
            <a:fld id="{CF57CF2D-56F1-43E8-A46A-776BFDC74D84}" type="slidenum">
              <a:rPr lang="it-IT" smtClean="0"/>
              <a:t>2</a:t>
            </a:fld>
            <a:endParaRPr lang="it-IT"/>
          </a:p>
        </p:txBody>
      </p:sp>
    </p:spTree>
    <p:extLst>
      <p:ext uri="{BB962C8B-B14F-4D97-AF65-F5344CB8AC3E}">
        <p14:creationId xmlns:p14="http://schemas.microsoft.com/office/powerpoint/2010/main" val="408416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per quanto riguarda i cifrari simmetrici? Una ricerca ha dimostrato che AES, lo stato dell’arte della cifratura simmetrica, è in grado di resistere all’attacco di un computer quantistico garantendo un buon livello di sicurezza e per questa ragione il NIST non ha ancora richiesto algoritmi simmetrici</a:t>
            </a:r>
          </a:p>
        </p:txBody>
      </p:sp>
      <p:sp>
        <p:nvSpPr>
          <p:cNvPr id="4" name="Segnaposto numero diapositiva 3"/>
          <p:cNvSpPr>
            <a:spLocks noGrp="1"/>
          </p:cNvSpPr>
          <p:nvPr>
            <p:ph type="sldNum" sz="quarter" idx="5"/>
          </p:nvPr>
        </p:nvSpPr>
        <p:spPr/>
        <p:txBody>
          <a:bodyPr/>
          <a:lstStyle/>
          <a:p>
            <a:fld id="{CF57CF2D-56F1-43E8-A46A-776BFDC74D84}" type="slidenum">
              <a:rPr lang="it-IT" smtClean="0"/>
              <a:t>20</a:t>
            </a:fld>
            <a:endParaRPr lang="it-IT"/>
          </a:p>
        </p:txBody>
      </p:sp>
    </p:spTree>
    <p:extLst>
      <p:ext uri="{BB962C8B-B14F-4D97-AF65-F5344CB8AC3E}">
        <p14:creationId xmlns:p14="http://schemas.microsoft.com/office/powerpoint/2010/main" val="1718542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Adesso che abbiamo tutti gli strumenti possiamo passare alla soluzione</a:t>
            </a:r>
          </a:p>
        </p:txBody>
      </p:sp>
      <p:sp>
        <p:nvSpPr>
          <p:cNvPr id="4" name="Segnaposto numero diapositiva 3"/>
          <p:cNvSpPr>
            <a:spLocks noGrp="1"/>
          </p:cNvSpPr>
          <p:nvPr>
            <p:ph type="sldNum" sz="quarter" idx="5"/>
          </p:nvPr>
        </p:nvSpPr>
        <p:spPr/>
        <p:txBody>
          <a:bodyPr/>
          <a:lstStyle/>
          <a:p>
            <a:fld id="{CF57CF2D-56F1-43E8-A46A-776BFDC74D84}" type="slidenum">
              <a:rPr lang="it-IT" smtClean="0"/>
              <a:t>21</a:t>
            </a:fld>
            <a:endParaRPr lang="it-IT"/>
          </a:p>
        </p:txBody>
      </p:sp>
    </p:spTree>
    <p:extLst>
      <p:ext uri="{BB962C8B-B14F-4D97-AF65-F5344CB8AC3E}">
        <p14:creationId xmlns:p14="http://schemas.microsoft.com/office/powerpoint/2010/main" val="9183400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L’idea per introdurre uno strato di cifratura in CAN è stato quello di utilizzare un cifrario ibrido, un cifrario che usa sia una componente simmetrica che una componente asimmetrica con lo scopo di far accordare in maniera sicura due parti su una stessa chiave di sessione da utilizzare per cifrare il traffico tra i due. Come componente asimmetrica è stato scelto kyber-512 mentre come componente simmetrica è stato scelto aes-256</a:t>
            </a:r>
          </a:p>
        </p:txBody>
      </p:sp>
      <p:sp>
        <p:nvSpPr>
          <p:cNvPr id="4" name="Segnaposto numero diapositiva 3"/>
          <p:cNvSpPr>
            <a:spLocks noGrp="1"/>
          </p:cNvSpPr>
          <p:nvPr>
            <p:ph type="sldNum" sz="quarter" idx="5"/>
          </p:nvPr>
        </p:nvSpPr>
        <p:spPr/>
        <p:txBody>
          <a:bodyPr/>
          <a:lstStyle/>
          <a:p>
            <a:fld id="{CF57CF2D-56F1-43E8-A46A-776BFDC74D84}" type="slidenum">
              <a:rPr lang="it-IT" smtClean="0"/>
              <a:t>22</a:t>
            </a:fld>
            <a:endParaRPr lang="it-IT"/>
          </a:p>
        </p:txBody>
      </p:sp>
    </p:spTree>
    <p:extLst>
      <p:ext uri="{BB962C8B-B14F-4D97-AF65-F5344CB8AC3E}">
        <p14:creationId xmlns:p14="http://schemas.microsoft.com/office/powerpoint/2010/main" val="10221082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Utilizzando questo cifrario all’interno di CAN, quello che succede è che nessun messaggio viaggerà più in chiaro (animazione) e solo il destinatario del messaggio sarà in grado di leggere il contenuto.</a:t>
            </a:r>
          </a:p>
        </p:txBody>
      </p:sp>
      <p:sp>
        <p:nvSpPr>
          <p:cNvPr id="4" name="Segnaposto numero diapositiva 3"/>
          <p:cNvSpPr>
            <a:spLocks noGrp="1"/>
          </p:cNvSpPr>
          <p:nvPr>
            <p:ph type="sldNum" sz="quarter" idx="5"/>
          </p:nvPr>
        </p:nvSpPr>
        <p:spPr/>
        <p:txBody>
          <a:bodyPr/>
          <a:lstStyle/>
          <a:p>
            <a:fld id="{CF57CF2D-56F1-43E8-A46A-776BFDC74D84}" type="slidenum">
              <a:rPr lang="it-IT" smtClean="0"/>
              <a:t>23</a:t>
            </a:fld>
            <a:endParaRPr lang="it-IT"/>
          </a:p>
        </p:txBody>
      </p:sp>
    </p:spTree>
    <p:extLst>
      <p:ext uri="{BB962C8B-B14F-4D97-AF65-F5344CB8AC3E}">
        <p14:creationId xmlns:p14="http://schemas.microsoft.com/office/powerpoint/2010/main" val="1186963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Tuttavia, una modifica del genere implicherebbe inevitabilmente delle modifiche al protocollo in maniera tale da prevedere la presenza di questa nuova componente sia lato logico che lato hardware. Per evitare di modificare CAN e rendere la soluzione compatibile con tutte le automobili si può agire sull’applicativo nelle ECU e non più direttamente su CAN. Quello che si può fare è costruire un protocollo di ‘livello più alto’ e che usa CAN come protocollo di livello più basso, un po’ come quello che succede nel modello ISO/OSI con il protocollo IP e il protocollo TCP</a:t>
            </a:r>
          </a:p>
        </p:txBody>
      </p:sp>
      <p:sp>
        <p:nvSpPr>
          <p:cNvPr id="4" name="Segnaposto numero diapositiva 3"/>
          <p:cNvSpPr>
            <a:spLocks noGrp="1"/>
          </p:cNvSpPr>
          <p:nvPr>
            <p:ph type="sldNum" sz="quarter" idx="5"/>
          </p:nvPr>
        </p:nvSpPr>
        <p:spPr/>
        <p:txBody>
          <a:bodyPr/>
          <a:lstStyle/>
          <a:p>
            <a:fld id="{CF57CF2D-56F1-43E8-A46A-776BFDC74D84}" type="slidenum">
              <a:rPr lang="it-IT" smtClean="0"/>
              <a:t>24</a:t>
            </a:fld>
            <a:endParaRPr lang="it-IT"/>
          </a:p>
        </p:txBody>
      </p:sp>
    </p:spTree>
    <p:extLst>
      <p:ext uri="{BB962C8B-B14F-4D97-AF65-F5344CB8AC3E}">
        <p14:creationId xmlns:p14="http://schemas.microsoft.com/office/powerpoint/2010/main" val="453342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un possibile protocollo che costruisce una sessione sicura utilizzando CAN può essere il seguente. All’accensione dell’auto tutte le ECU generano delle chiavi asimmetriche utilizzando </a:t>
            </a:r>
            <a:r>
              <a:rPr lang="it-IT" dirty="0" err="1"/>
              <a:t>Kyber</a:t>
            </a:r>
            <a:r>
              <a:rPr lang="it-IT" dirty="0"/>
              <a:t>, </a:t>
            </a:r>
            <a:r>
              <a:rPr lang="it-IT" dirty="0" err="1"/>
              <a:t>dopodichè</a:t>
            </a:r>
            <a:r>
              <a:rPr lang="it-IT" dirty="0"/>
              <a:t> le varie ECU si scambiano e salvano reciprocamente le chiavi in modo tale da sapere come raggiungere ogni altro interlocutore </a:t>
            </a:r>
            <a:r>
              <a:rPr lang="it-IT" dirty="0" err="1"/>
              <a:t>dopodichè</a:t>
            </a:r>
            <a:r>
              <a:rPr lang="it-IT" dirty="0"/>
              <a:t>, nel momento in cui si vuole cominciare una comunicazione, uno dei due interlocutori genera una chiave casuale e la cifra sfruttando la chiave salvata, generando quella che si chiama una capsula, questa viene inviata al destinatario e solo lui, utilizzando la propria chiave privata, riesce a </a:t>
            </a:r>
            <a:r>
              <a:rPr lang="it-IT" dirty="0" err="1"/>
              <a:t>decapsulare</a:t>
            </a:r>
            <a:r>
              <a:rPr lang="it-IT" dirty="0"/>
              <a:t> la chiave e utilizzarla per generare del traffico cifrato, che sarà ovviamente decifrato correttamente da colui che ha generato la capsula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25</a:t>
            </a:fld>
            <a:endParaRPr lang="it-IT"/>
          </a:p>
        </p:txBody>
      </p:sp>
    </p:spTree>
    <p:extLst>
      <p:ext uri="{BB962C8B-B14F-4D97-AF65-F5344CB8AC3E}">
        <p14:creationId xmlns:p14="http://schemas.microsoft.com/office/powerpoint/2010/main" val="3080383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implementare il protocollo proposto, è stato realizzato un applicativo molto semplice che permettesse l’invio e la ricezione di traffico CAN simulato e, all’interno di questo applicativo, è stato realizzato un meccanismo di identificazione delle ECU tramite un numero univoco progressivo e ad ogni messaggio aggiuntivo necessario per il funzionamento della soluzione è stato realizzato un assegnamento di ID CAN non utilizzati. Questa scelta è necessaria per evitare ambiguità con i messaggi già esistenti e, purtroppo, ogni produttore assegna ID diversi a messaggi diversi. Inoltre, per aiutare ad identificare correttamente un interlocutore durante la comunicazione, il primo messaggio che viene inviato all’interno del protocollo è un messaggio contenente l’ID che specifica l’intenzione e nel payload il numero univoco, seguito eventualmente da altri messaggi con stesso ID ma con all’interno del payload l’informazione che si vuole comunicare</a:t>
            </a:r>
          </a:p>
        </p:txBody>
      </p:sp>
      <p:sp>
        <p:nvSpPr>
          <p:cNvPr id="4" name="Segnaposto numero diapositiva 3"/>
          <p:cNvSpPr>
            <a:spLocks noGrp="1"/>
          </p:cNvSpPr>
          <p:nvPr>
            <p:ph type="sldNum" sz="quarter" idx="5"/>
          </p:nvPr>
        </p:nvSpPr>
        <p:spPr/>
        <p:txBody>
          <a:bodyPr/>
          <a:lstStyle/>
          <a:p>
            <a:fld id="{CF57CF2D-56F1-43E8-A46A-776BFDC74D84}" type="slidenum">
              <a:rPr lang="it-IT" smtClean="0"/>
              <a:t>26</a:t>
            </a:fld>
            <a:endParaRPr lang="it-IT"/>
          </a:p>
        </p:txBody>
      </p:sp>
    </p:spTree>
    <p:extLst>
      <p:ext uri="{BB962C8B-B14F-4D97-AF65-F5344CB8AC3E}">
        <p14:creationId xmlns:p14="http://schemas.microsoft.com/office/powerpoint/2010/main" val="1069792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Tuttavia durante l’implementazione del protocollo è sorta una problematica riguardo la lunghezza dei messaggi. Il problema è che una chiave pubblica di </a:t>
            </a:r>
            <a:r>
              <a:rPr lang="it-IT" dirty="0" err="1"/>
              <a:t>kyber</a:t>
            </a:r>
            <a:r>
              <a:rPr lang="it-IT" dirty="0"/>
              <a:t> è lunga 800 byte, una capsula è lunga 768 byte e la lunghezza massima di un messaggio CAN è di 8 byte, quindi in un singolo messaggio non è possibile inviare tutto e, per questo motivo e dal momento che entrambe le lunghezze sono multiple di 8, (animazione) la soluzione più semplice è stata quella di dividere l’informazione in gruppi di 8 byte e inviare un numero di messaggi tale da comprendere tutti i segmenti, 100 nel caso della chiave e 96 nel caso della capsula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27</a:t>
            </a:fld>
            <a:endParaRPr lang="it-IT"/>
          </a:p>
        </p:txBody>
      </p:sp>
    </p:spTree>
    <p:extLst>
      <p:ext uri="{BB962C8B-B14F-4D97-AF65-F5344CB8AC3E}">
        <p14:creationId xmlns:p14="http://schemas.microsoft.com/office/powerpoint/2010/main" val="4677727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realizzazione dell’applicativo sono state utilizzate varie librerie, tra cui la principale è stata can-</a:t>
            </a:r>
            <a:r>
              <a:rPr lang="it-IT" dirty="0" err="1"/>
              <a:t>utils</a:t>
            </a:r>
            <a:r>
              <a:rPr lang="it-IT" dirty="0"/>
              <a:t> per realizzare l’infrastruttura virtuale CAN e per inviare messaggi su questa, </a:t>
            </a:r>
            <a:r>
              <a:rPr lang="it-IT" dirty="0" err="1"/>
              <a:t>openssl</a:t>
            </a:r>
            <a:r>
              <a:rPr lang="it-IT" dirty="0"/>
              <a:t> per implementare le operazioni di cifratura e decifratura tramite AES-256 e </a:t>
            </a:r>
            <a:r>
              <a:rPr lang="it-IT" dirty="0" err="1"/>
              <a:t>pqcrystals</a:t>
            </a:r>
            <a:r>
              <a:rPr lang="it-IT" dirty="0"/>
              <a:t> </a:t>
            </a:r>
            <a:r>
              <a:rPr lang="it-IT" dirty="0" err="1"/>
              <a:t>kyber</a:t>
            </a:r>
            <a:r>
              <a:rPr lang="it-IT" dirty="0"/>
              <a:t> per realizzare le operazioni di generazione della coppia di chiavi, generazione della capsula e del segreto condiviso e </a:t>
            </a:r>
            <a:r>
              <a:rPr lang="it-IT" dirty="0" err="1"/>
              <a:t>decapsulamento</a:t>
            </a:r>
            <a:r>
              <a:rPr lang="it-IT" dirty="0"/>
              <a:t> della chiave di sessione dalla capsula.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28</a:t>
            </a:fld>
            <a:endParaRPr lang="it-IT"/>
          </a:p>
        </p:txBody>
      </p:sp>
    </p:spTree>
    <p:extLst>
      <p:ext uri="{BB962C8B-B14F-4D97-AF65-F5344CB8AC3E}">
        <p14:creationId xmlns:p14="http://schemas.microsoft.com/office/powerpoint/2010/main" val="37680555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risultato dall’implementazione di questa soluzione è che adesso un attaccante che si collega alla rete in maniera non autorizzata (animazione) non è più in grado di ascoltare il traffico tra altri interlocutori e non è in grado di inviare messaggi malevoli fingendosi qualcun altro in quanto non possiede la chiave di sessione condivisa.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29</a:t>
            </a:fld>
            <a:endParaRPr lang="it-IT"/>
          </a:p>
        </p:txBody>
      </p:sp>
    </p:spTree>
    <p:extLst>
      <p:ext uri="{BB962C8B-B14F-4D97-AF65-F5344CB8AC3E}">
        <p14:creationId xmlns:p14="http://schemas.microsoft.com/office/powerpoint/2010/main" val="28940045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 partiamo subito con introdurre il mondo automotive</a:t>
            </a:r>
          </a:p>
        </p:txBody>
      </p:sp>
      <p:sp>
        <p:nvSpPr>
          <p:cNvPr id="4" name="Segnaposto numero diapositiva 3"/>
          <p:cNvSpPr>
            <a:spLocks noGrp="1"/>
          </p:cNvSpPr>
          <p:nvPr>
            <p:ph type="sldNum" sz="quarter" idx="5"/>
          </p:nvPr>
        </p:nvSpPr>
        <p:spPr/>
        <p:txBody>
          <a:bodyPr/>
          <a:lstStyle/>
          <a:p>
            <a:fld id="{CF57CF2D-56F1-43E8-A46A-776BFDC74D84}" type="slidenum">
              <a:rPr lang="it-IT" smtClean="0"/>
              <a:t>3</a:t>
            </a:fld>
            <a:endParaRPr lang="it-IT"/>
          </a:p>
        </p:txBody>
      </p:sp>
    </p:spTree>
    <p:extLst>
      <p:ext uri="{BB962C8B-B14F-4D97-AF65-F5344CB8AC3E}">
        <p14:creationId xmlns:p14="http://schemas.microsoft.com/office/powerpoint/2010/main" val="1770471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per quanto riguarda considerazioni finali e sviluppi futuri</a:t>
            </a:r>
          </a:p>
        </p:txBody>
      </p:sp>
      <p:sp>
        <p:nvSpPr>
          <p:cNvPr id="4" name="Segnaposto numero diapositiva 3"/>
          <p:cNvSpPr>
            <a:spLocks noGrp="1"/>
          </p:cNvSpPr>
          <p:nvPr>
            <p:ph type="sldNum" sz="quarter" idx="5"/>
          </p:nvPr>
        </p:nvSpPr>
        <p:spPr/>
        <p:txBody>
          <a:bodyPr/>
          <a:lstStyle/>
          <a:p>
            <a:fld id="{CF57CF2D-56F1-43E8-A46A-776BFDC74D84}" type="slidenum">
              <a:rPr lang="it-IT" smtClean="0"/>
              <a:t>30</a:t>
            </a:fld>
            <a:endParaRPr lang="it-IT"/>
          </a:p>
        </p:txBody>
      </p:sp>
    </p:spTree>
    <p:extLst>
      <p:ext uri="{BB962C8B-B14F-4D97-AF65-F5344CB8AC3E}">
        <p14:creationId xmlns:p14="http://schemas.microsoft.com/office/powerpoint/2010/main" val="2669383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L’introduzione di questo strato di cifratura ha introdotto inevitabilmente un overhead importante e, infatti, osservando la tabella che riporta i tempi medi catturati in fase di testing, quello che si ottiene è che nell’invio dei messaggi c’è una differenza di quasi 100 millisecondi a messaggio, mentre per lo scambio iniziale di una sessione ci vogliono circa 50 </a:t>
            </a:r>
            <a:r>
              <a:rPr lang="it-IT" dirty="0" err="1"/>
              <a:t>ms</a:t>
            </a:r>
            <a:r>
              <a:rPr lang="it-IT" dirty="0"/>
              <a:t> per ogni ECU</a:t>
            </a:r>
          </a:p>
        </p:txBody>
      </p:sp>
      <p:sp>
        <p:nvSpPr>
          <p:cNvPr id="4" name="Segnaposto numero diapositiva 3"/>
          <p:cNvSpPr>
            <a:spLocks noGrp="1"/>
          </p:cNvSpPr>
          <p:nvPr>
            <p:ph type="sldNum" sz="quarter" idx="5"/>
          </p:nvPr>
        </p:nvSpPr>
        <p:spPr/>
        <p:txBody>
          <a:bodyPr/>
          <a:lstStyle/>
          <a:p>
            <a:fld id="{CF57CF2D-56F1-43E8-A46A-776BFDC74D84}" type="slidenum">
              <a:rPr lang="it-IT" smtClean="0"/>
              <a:t>31</a:t>
            </a:fld>
            <a:endParaRPr lang="it-IT"/>
          </a:p>
        </p:txBody>
      </p:sp>
    </p:spTree>
    <p:extLst>
      <p:ext uri="{BB962C8B-B14F-4D97-AF65-F5344CB8AC3E}">
        <p14:creationId xmlns:p14="http://schemas.microsoft.com/office/powerpoint/2010/main" val="42435715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latenza di100 millisecondi, in un ambiente </a:t>
            </a:r>
            <a:r>
              <a:rPr lang="it-IT" dirty="0" err="1"/>
              <a:t>safety-critical</a:t>
            </a:r>
            <a:r>
              <a:rPr lang="it-IT" dirty="0"/>
              <a:t>, è inaccettabile e, se prendiamo ad esempio un sistema avanzatissimo come il </a:t>
            </a:r>
            <a:r>
              <a:rPr lang="it-IT" dirty="0" err="1"/>
              <a:t>brake</a:t>
            </a:r>
            <a:r>
              <a:rPr lang="it-IT" dirty="0"/>
              <a:t>-by-</a:t>
            </a:r>
            <a:r>
              <a:rPr lang="it-IT" dirty="0" err="1"/>
              <a:t>wire</a:t>
            </a:r>
            <a:r>
              <a:rPr lang="it-IT" dirty="0"/>
              <a:t>, un ritardo di 100 millisecondi tra invio dell’impulso e attivazione dei freni è molto importante e potrebbe fare la differenza tra il verificarsi di un incidente e no, specialmente ad altissime velocità</a:t>
            </a:r>
          </a:p>
        </p:txBody>
      </p:sp>
      <p:sp>
        <p:nvSpPr>
          <p:cNvPr id="4" name="Segnaposto numero diapositiva 3"/>
          <p:cNvSpPr>
            <a:spLocks noGrp="1"/>
          </p:cNvSpPr>
          <p:nvPr>
            <p:ph type="sldNum" sz="quarter" idx="5"/>
          </p:nvPr>
        </p:nvSpPr>
        <p:spPr/>
        <p:txBody>
          <a:bodyPr/>
          <a:lstStyle/>
          <a:p>
            <a:fld id="{CF57CF2D-56F1-43E8-A46A-776BFDC74D84}" type="slidenum">
              <a:rPr lang="it-IT" smtClean="0"/>
              <a:t>32</a:t>
            </a:fld>
            <a:endParaRPr lang="it-IT"/>
          </a:p>
        </p:txBody>
      </p:sp>
    </p:spTree>
    <p:extLst>
      <p:ext uri="{BB962C8B-B14F-4D97-AF65-F5344CB8AC3E}">
        <p14:creationId xmlns:p14="http://schemas.microsoft.com/office/powerpoint/2010/main" val="32062593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quello che si potrebbe fare per risolvere è sicuramente ottimizzare il protocollo e cercare di ridurre le latenze inviando meno messaggi possibile oppure utilizzare versioni più ottimizzate degli algoritmi proposti, come ad esempio una versione di </a:t>
            </a:r>
            <a:r>
              <a:rPr lang="it-IT" dirty="0" err="1"/>
              <a:t>kyber</a:t>
            </a:r>
            <a:r>
              <a:rPr lang="it-IT" dirty="0"/>
              <a:t> ottimizzata per architetture </a:t>
            </a:r>
            <a:r>
              <a:rPr lang="it-IT" dirty="0" err="1"/>
              <a:t>intel</a:t>
            </a:r>
            <a:r>
              <a:rPr lang="it-IT" dirty="0"/>
              <a:t> o una versione ottimizzata di AES</a:t>
            </a:r>
          </a:p>
        </p:txBody>
      </p:sp>
      <p:sp>
        <p:nvSpPr>
          <p:cNvPr id="4" name="Segnaposto numero diapositiva 3"/>
          <p:cNvSpPr>
            <a:spLocks noGrp="1"/>
          </p:cNvSpPr>
          <p:nvPr>
            <p:ph type="sldNum" sz="quarter" idx="5"/>
          </p:nvPr>
        </p:nvSpPr>
        <p:spPr/>
        <p:txBody>
          <a:bodyPr/>
          <a:lstStyle/>
          <a:p>
            <a:fld id="{CF57CF2D-56F1-43E8-A46A-776BFDC74D84}" type="slidenum">
              <a:rPr lang="it-IT" smtClean="0"/>
              <a:t>33</a:t>
            </a:fld>
            <a:endParaRPr lang="it-IT"/>
          </a:p>
        </p:txBody>
      </p:sp>
    </p:spTree>
    <p:extLst>
      <p:ext uri="{BB962C8B-B14F-4D97-AF65-F5344CB8AC3E}">
        <p14:creationId xmlns:p14="http://schemas.microsoft.com/office/powerpoint/2010/main" val="1217596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quanto riguarda invece gli sviluppi futuri, quello che si può fare è sicuramente sostituire AES con tecniche di cifratura </a:t>
            </a:r>
            <a:r>
              <a:rPr lang="it-IT" dirty="0" err="1"/>
              <a:t>lightweight</a:t>
            </a:r>
            <a:r>
              <a:rPr lang="it-IT" dirty="0"/>
              <a:t>, ovvero algoritmi realizzati appositamente per hardware con basse prestazioni, per vedere l’impatto prestazionale e la sicurezza garantita e adattare il protocollo ad un contesto più ampio come il </a:t>
            </a:r>
            <a:r>
              <a:rPr lang="it-IT" dirty="0" err="1"/>
              <a:t>Vehicle</a:t>
            </a:r>
            <a:r>
              <a:rPr lang="it-IT" dirty="0"/>
              <a:t> to </a:t>
            </a:r>
            <a:r>
              <a:rPr lang="it-IT" dirty="0" err="1"/>
              <a:t>Everything</a:t>
            </a:r>
            <a:r>
              <a:rPr lang="it-IT" dirty="0"/>
              <a:t>. </a:t>
            </a:r>
          </a:p>
        </p:txBody>
      </p:sp>
      <p:sp>
        <p:nvSpPr>
          <p:cNvPr id="4" name="Segnaposto numero diapositiva 3"/>
          <p:cNvSpPr>
            <a:spLocks noGrp="1"/>
          </p:cNvSpPr>
          <p:nvPr>
            <p:ph type="sldNum" sz="quarter" idx="5"/>
          </p:nvPr>
        </p:nvSpPr>
        <p:spPr/>
        <p:txBody>
          <a:bodyPr/>
          <a:lstStyle/>
          <a:p>
            <a:fld id="{CF57CF2D-56F1-43E8-A46A-776BFDC74D84}" type="slidenum">
              <a:rPr lang="it-IT" smtClean="0"/>
              <a:t>34</a:t>
            </a:fld>
            <a:endParaRPr lang="it-IT"/>
          </a:p>
        </p:txBody>
      </p:sp>
    </p:spTree>
    <p:extLst>
      <p:ext uri="{BB962C8B-B14F-4D97-AF65-F5344CB8AC3E}">
        <p14:creationId xmlns:p14="http://schemas.microsoft.com/office/powerpoint/2010/main" val="2454928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Gli algoritmi di cifratura </a:t>
            </a:r>
            <a:r>
              <a:rPr lang="it-IT" dirty="0" err="1"/>
              <a:t>lightweight</a:t>
            </a:r>
            <a:r>
              <a:rPr lang="it-IT" dirty="0"/>
              <a:t> sono algoritmi realizzati appositamente per essere utilizzati su hardware con prestazioni ridotte come possono essere i dispositivi IoT garantendo lo stesso un buon livello di sicurezza. Le due famiglie di algoritmi </a:t>
            </a:r>
            <a:r>
              <a:rPr lang="it-IT" dirty="0" err="1"/>
              <a:t>lightweight</a:t>
            </a:r>
            <a:r>
              <a:rPr lang="it-IT" dirty="0"/>
              <a:t> più famose sono sicuramente </a:t>
            </a:r>
            <a:r>
              <a:rPr lang="it-IT" dirty="0" err="1"/>
              <a:t>simon</a:t>
            </a:r>
            <a:r>
              <a:rPr lang="it-IT" dirty="0"/>
              <a:t> e speck, due famiglie di algoritmi realizzati dall’NSA</a:t>
            </a:r>
          </a:p>
        </p:txBody>
      </p:sp>
      <p:sp>
        <p:nvSpPr>
          <p:cNvPr id="4" name="Segnaposto numero diapositiva 3"/>
          <p:cNvSpPr>
            <a:spLocks noGrp="1"/>
          </p:cNvSpPr>
          <p:nvPr>
            <p:ph type="sldNum" sz="quarter" idx="5"/>
          </p:nvPr>
        </p:nvSpPr>
        <p:spPr/>
        <p:txBody>
          <a:bodyPr/>
          <a:lstStyle/>
          <a:p>
            <a:fld id="{CF57CF2D-56F1-43E8-A46A-776BFDC74D84}" type="slidenum">
              <a:rPr lang="it-IT" smtClean="0"/>
              <a:t>35</a:t>
            </a:fld>
            <a:endParaRPr lang="it-IT"/>
          </a:p>
        </p:txBody>
      </p:sp>
    </p:spTree>
    <p:extLst>
      <p:ext uri="{BB962C8B-B14F-4D97-AF65-F5344CB8AC3E}">
        <p14:creationId xmlns:p14="http://schemas.microsoft.com/office/powerpoint/2010/main" val="25843307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una tipologia di comunicazione dove un auto è in grado di ‘parlare’ con ogni altra tipologia di dispositivo. Il protocollo realizzato si presta molto bene ad adattarsi a questa tipologia di comunicazione e, infatti, grazie al cifrario ibrido è possibile proteggere anche le trasmissioni verso l’esterno ma, essendo un ambiente ancora più insicuro, solo l’utilizzo del cifrario non è abbastanza in quanto è necessario garantire anche un livello di autenticazione per evitare attacchi di </a:t>
            </a:r>
            <a:r>
              <a:rPr lang="it-IT" dirty="0" err="1"/>
              <a:t>impersonificazione</a:t>
            </a:r>
            <a:r>
              <a:rPr lang="it-IT" dirty="0"/>
              <a:t>, (animazione) quindi è necessario prevedere anche l’introduzione di un’autorità di certificazione che garantisca la legittimità della chiave pubblica.</a:t>
            </a:r>
          </a:p>
        </p:txBody>
      </p:sp>
      <p:sp>
        <p:nvSpPr>
          <p:cNvPr id="4" name="Segnaposto numero diapositiva 3"/>
          <p:cNvSpPr>
            <a:spLocks noGrp="1"/>
          </p:cNvSpPr>
          <p:nvPr>
            <p:ph type="sldNum" sz="quarter" idx="5"/>
          </p:nvPr>
        </p:nvSpPr>
        <p:spPr/>
        <p:txBody>
          <a:bodyPr/>
          <a:lstStyle/>
          <a:p>
            <a:fld id="{CF57CF2D-56F1-43E8-A46A-776BFDC74D84}" type="slidenum">
              <a:rPr lang="it-IT" smtClean="0"/>
              <a:t>36</a:t>
            </a:fld>
            <a:endParaRPr lang="it-IT"/>
          </a:p>
        </p:txBody>
      </p:sp>
    </p:spTree>
    <p:extLst>
      <p:ext uri="{BB962C8B-B14F-4D97-AF65-F5344CB8AC3E}">
        <p14:creationId xmlns:p14="http://schemas.microsoft.com/office/powerpoint/2010/main" val="35558486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 questo ho concluso e vi ringrazio dell’attenzione</a:t>
            </a:r>
          </a:p>
        </p:txBody>
      </p:sp>
      <p:sp>
        <p:nvSpPr>
          <p:cNvPr id="4" name="Segnaposto numero diapositiva 3"/>
          <p:cNvSpPr>
            <a:spLocks noGrp="1"/>
          </p:cNvSpPr>
          <p:nvPr>
            <p:ph type="sldNum" sz="quarter" idx="5"/>
          </p:nvPr>
        </p:nvSpPr>
        <p:spPr/>
        <p:txBody>
          <a:bodyPr/>
          <a:lstStyle/>
          <a:p>
            <a:fld id="{CF57CF2D-56F1-43E8-A46A-776BFDC74D84}" type="slidenum">
              <a:rPr lang="it-IT" smtClean="0"/>
              <a:t>37</a:t>
            </a:fld>
            <a:endParaRPr lang="it-IT"/>
          </a:p>
        </p:txBody>
      </p:sp>
    </p:spTree>
    <p:extLst>
      <p:ext uri="{BB962C8B-B14F-4D97-AF65-F5344CB8AC3E}">
        <p14:creationId xmlns:p14="http://schemas.microsoft.com/office/powerpoint/2010/main" val="59918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L’automotive</a:t>
            </a:r>
            <a:r>
              <a:rPr lang="it-IT" dirty="0"/>
              <a:t> è un ramo dell’industria manufatturiera che si occupa della produzione delle automobili. È di particolare interesse in quanto con gli anni i produttori hanno cominciato ad introdurre delle componenti elettroniche all’interno di queste chiamate centraline o ECU</a:t>
            </a:r>
          </a:p>
        </p:txBody>
      </p:sp>
      <p:sp>
        <p:nvSpPr>
          <p:cNvPr id="4" name="Segnaposto numero diapositiva 3"/>
          <p:cNvSpPr>
            <a:spLocks noGrp="1"/>
          </p:cNvSpPr>
          <p:nvPr>
            <p:ph type="sldNum" sz="quarter" idx="5"/>
          </p:nvPr>
        </p:nvSpPr>
        <p:spPr/>
        <p:txBody>
          <a:bodyPr/>
          <a:lstStyle/>
          <a:p>
            <a:fld id="{CF57CF2D-56F1-43E8-A46A-776BFDC74D84}" type="slidenum">
              <a:rPr lang="it-IT" smtClean="0"/>
              <a:t>4</a:t>
            </a:fld>
            <a:endParaRPr lang="it-IT"/>
          </a:p>
        </p:txBody>
      </p:sp>
    </p:spTree>
    <p:extLst>
      <p:ext uri="{BB962C8B-B14F-4D97-AF65-F5344CB8AC3E}">
        <p14:creationId xmlns:p14="http://schemas.microsoft.com/office/powerpoint/2010/main" val="207428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perché grazie a questi componenti si è in grado di realizzare moltissimi sistemi più o meno complessi (animazione) come ad esempio i sistemi di assistenza avanzata alla guida come il monitoraggio degli angoli ciechi, la frenata automatica di emergenza e molte altre tipologie di assistenze alla guida. (animazione) sistemi x by </a:t>
            </a:r>
            <a:r>
              <a:rPr lang="it-IT" dirty="0" err="1"/>
              <a:t>wire</a:t>
            </a:r>
            <a:r>
              <a:rPr lang="it-IT" dirty="0"/>
              <a:t>, sistemi avanzatissimi dove non c’è più un collegamento meccanico tra comandi e impianti ma questo viene sostituito da centraline ed attuatori che si occupano di eseguire le operazioni richieste (animazione) e sistemi più semplici come la regolazione elettronica degli specchietti e l’apertura e chiusura elettronica dei finestrini</a:t>
            </a:r>
          </a:p>
        </p:txBody>
      </p:sp>
      <p:sp>
        <p:nvSpPr>
          <p:cNvPr id="4" name="Segnaposto numero diapositiva 3"/>
          <p:cNvSpPr>
            <a:spLocks noGrp="1"/>
          </p:cNvSpPr>
          <p:nvPr>
            <p:ph type="sldNum" sz="quarter" idx="5"/>
          </p:nvPr>
        </p:nvSpPr>
        <p:spPr/>
        <p:txBody>
          <a:bodyPr/>
          <a:lstStyle/>
          <a:p>
            <a:fld id="{CF57CF2D-56F1-43E8-A46A-776BFDC74D84}" type="slidenum">
              <a:rPr lang="it-IT" smtClean="0"/>
              <a:t>5</a:t>
            </a:fld>
            <a:endParaRPr lang="it-IT"/>
          </a:p>
        </p:txBody>
      </p:sp>
    </p:spTree>
    <p:extLst>
      <p:ext uri="{BB962C8B-B14F-4D97-AF65-F5344CB8AC3E}">
        <p14:creationId xmlns:p14="http://schemas.microsoft.com/office/powerpoint/2010/main" val="77223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generale, in automobile si possono individuare 4 categorie di sistemi: </a:t>
            </a:r>
            <a:r>
              <a:rPr lang="it-IT" dirty="0" err="1"/>
              <a:t>powertain</a:t>
            </a:r>
            <a:r>
              <a:rPr lang="it-IT" dirty="0"/>
              <a:t> che comprende tutte le </a:t>
            </a:r>
            <a:r>
              <a:rPr lang="it-IT" dirty="0" err="1"/>
              <a:t>ecu</a:t>
            </a:r>
            <a:r>
              <a:rPr lang="it-IT" dirty="0"/>
              <a:t> che agiscono sul motore, chassis che comprende tutte le </a:t>
            </a:r>
            <a:r>
              <a:rPr lang="it-IT" dirty="0" err="1"/>
              <a:t>ecu</a:t>
            </a:r>
            <a:r>
              <a:rPr lang="it-IT" dirty="0"/>
              <a:t> che agiscono sulle sospensioni, sull’impianto frenante, sulle ruote, </a:t>
            </a:r>
            <a:r>
              <a:rPr lang="it-IT" dirty="0" err="1"/>
              <a:t>ecc</a:t>
            </a:r>
            <a:r>
              <a:rPr lang="it-IT" dirty="0"/>
              <a:t>, body che comprende tutte le </a:t>
            </a:r>
            <a:r>
              <a:rPr lang="it-IT" dirty="0" err="1"/>
              <a:t>ecu</a:t>
            </a:r>
            <a:r>
              <a:rPr lang="it-IT" dirty="0"/>
              <a:t> che agiscono sulle componenti dell’abitacolo come il climatizzatore e l’infotainment che comprende le </a:t>
            </a:r>
            <a:r>
              <a:rPr lang="it-IT" dirty="0" err="1"/>
              <a:t>ecu</a:t>
            </a:r>
            <a:r>
              <a:rPr lang="it-IT" dirty="0"/>
              <a:t> responsabili dell’interfaccia tra uomo e macchina, mostrando informazioni diagnostiche, riproducendo contenuti multimediali, ecc.</a:t>
            </a:r>
          </a:p>
        </p:txBody>
      </p:sp>
      <p:sp>
        <p:nvSpPr>
          <p:cNvPr id="4" name="Segnaposto numero diapositiva 3"/>
          <p:cNvSpPr>
            <a:spLocks noGrp="1"/>
          </p:cNvSpPr>
          <p:nvPr>
            <p:ph type="sldNum" sz="quarter" idx="5"/>
          </p:nvPr>
        </p:nvSpPr>
        <p:spPr/>
        <p:txBody>
          <a:bodyPr/>
          <a:lstStyle/>
          <a:p>
            <a:fld id="{CF57CF2D-56F1-43E8-A46A-776BFDC74D84}" type="slidenum">
              <a:rPr lang="it-IT" smtClean="0"/>
              <a:t>6</a:t>
            </a:fld>
            <a:endParaRPr lang="it-IT"/>
          </a:p>
        </p:txBody>
      </p:sp>
    </p:spTree>
    <p:extLst>
      <p:ext uri="{BB962C8B-B14F-4D97-AF65-F5344CB8AC3E}">
        <p14:creationId xmlns:p14="http://schemas.microsoft.com/office/powerpoint/2010/main" val="280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Ovviamente tutti questi sistemi non sono realizzati da una sola centralina (animazione) ma, in base alla complessità dei sistemi installati, si stima che si possono trovare fino a 100 ECU installate all’interno. (animazione) Inoltre, tutte queste ECU devono essere in grado di comunicare tra loro in maniera rapida e affidabile e per questa ragione (animazione) è necessario realizzare dei protocolli di comunicazione che si occupino di garantire queste caratteristiche</a:t>
            </a:r>
          </a:p>
        </p:txBody>
      </p:sp>
      <p:sp>
        <p:nvSpPr>
          <p:cNvPr id="4" name="Segnaposto numero diapositiva 3"/>
          <p:cNvSpPr>
            <a:spLocks noGrp="1"/>
          </p:cNvSpPr>
          <p:nvPr>
            <p:ph type="sldNum" sz="quarter" idx="5"/>
          </p:nvPr>
        </p:nvSpPr>
        <p:spPr/>
        <p:txBody>
          <a:bodyPr/>
          <a:lstStyle/>
          <a:p>
            <a:fld id="{CF57CF2D-56F1-43E8-A46A-776BFDC74D84}" type="slidenum">
              <a:rPr lang="it-IT" smtClean="0"/>
              <a:t>7</a:t>
            </a:fld>
            <a:endParaRPr lang="it-IT"/>
          </a:p>
        </p:txBody>
      </p:sp>
    </p:spTree>
    <p:extLst>
      <p:ext uri="{BB962C8B-B14F-4D97-AF65-F5344CB8AC3E}">
        <p14:creationId xmlns:p14="http://schemas.microsoft.com/office/powerpoint/2010/main" val="391804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questa ragione sono stati realizzati diversi protocolli di comunicazione che permettono di far comunicare più ECU e che si differenziano anche per tipologia di mezzo trasmissivo, cablato o wireless</a:t>
            </a:r>
          </a:p>
        </p:txBody>
      </p:sp>
      <p:sp>
        <p:nvSpPr>
          <p:cNvPr id="4" name="Segnaposto numero diapositiva 3"/>
          <p:cNvSpPr>
            <a:spLocks noGrp="1"/>
          </p:cNvSpPr>
          <p:nvPr>
            <p:ph type="sldNum" sz="quarter" idx="5"/>
          </p:nvPr>
        </p:nvSpPr>
        <p:spPr/>
        <p:txBody>
          <a:bodyPr/>
          <a:lstStyle/>
          <a:p>
            <a:fld id="{CF57CF2D-56F1-43E8-A46A-776BFDC74D84}" type="slidenum">
              <a:rPr lang="it-IT" smtClean="0"/>
              <a:t>8</a:t>
            </a:fld>
            <a:endParaRPr lang="it-IT"/>
          </a:p>
        </p:txBody>
      </p:sp>
    </p:spTree>
    <p:extLst>
      <p:ext uri="{BB962C8B-B14F-4D97-AF65-F5344CB8AC3E}">
        <p14:creationId xmlns:p14="http://schemas.microsoft.com/office/powerpoint/2010/main" val="3702080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protocolli di comunicazione cablati più diffusi al giorno d’oggi sono 4: can, </a:t>
            </a:r>
            <a:r>
              <a:rPr lang="it-IT" dirty="0" err="1"/>
              <a:t>Flexray</a:t>
            </a:r>
            <a:r>
              <a:rPr lang="it-IT" dirty="0"/>
              <a:t>, </a:t>
            </a:r>
            <a:r>
              <a:rPr lang="it-IT" dirty="0" err="1"/>
              <a:t>lin</a:t>
            </a:r>
            <a:r>
              <a:rPr lang="it-IT" dirty="0"/>
              <a:t> e </a:t>
            </a:r>
            <a:r>
              <a:rPr lang="it-IT" dirty="0" err="1"/>
              <a:t>Most</a:t>
            </a:r>
            <a:endParaRPr lang="it-IT" dirty="0"/>
          </a:p>
        </p:txBody>
      </p:sp>
      <p:sp>
        <p:nvSpPr>
          <p:cNvPr id="4" name="Segnaposto numero diapositiva 3"/>
          <p:cNvSpPr>
            <a:spLocks noGrp="1"/>
          </p:cNvSpPr>
          <p:nvPr>
            <p:ph type="sldNum" sz="quarter" idx="5"/>
          </p:nvPr>
        </p:nvSpPr>
        <p:spPr/>
        <p:txBody>
          <a:bodyPr/>
          <a:lstStyle/>
          <a:p>
            <a:fld id="{CF57CF2D-56F1-43E8-A46A-776BFDC74D84}" type="slidenum">
              <a:rPr lang="it-IT" smtClean="0"/>
              <a:t>9</a:t>
            </a:fld>
            <a:endParaRPr lang="it-IT"/>
          </a:p>
        </p:txBody>
      </p:sp>
    </p:spTree>
    <p:extLst>
      <p:ext uri="{BB962C8B-B14F-4D97-AF65-F5344CB8AC3E}">
        <p14:creationId xmlns:p14="http://schemas.microsoft.com/office/powerpoint/2010/main" val="3541250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10/20/2023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525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149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69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10/20/2023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6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50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6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123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61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05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31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10/20/2023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34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10/20/2023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382864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6.png"/><Relationship Id="rId4" Type="http://schemas.microsoft.com/office/2007/relationships/hdphoto" Target="../media/hdphoto1.wdp"/></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sv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6.sv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microsoft.com/office/2007/relationships/hdphoto" Target="../media/hdphoto3.wdp"/></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svg"/></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0D43CBC8-2038-811C-6083-0B64AE9B9A86}"/>
              </a:ext>
            </a:extLst>
          </p:cNvPr>
          <p:cNvSpPr>
            <a:spLocks noGrp="1"/>
          </p:cNvSpPr>
          <p:nvPr>
            <p:ph type="ctrTitle"/>
          </p:nvPr>
        </p:nvSpPr>
        <p:spPr>
          <a:xfrm>
            <a:off x="892818" y="1370171"/>
            <a:ext cx="5085580" cy="2387600"/>
          </a:xfrm>
        </p:spPr>
        <p:txBody>
          <a:bodyPr>
            <a:normAutofit/>
          </a:bodyPr>
          <a:lstStyle/>
          <a:p>
            <a:pPr algn="l"/>
            <a:r>
              <a:rPr lang="it-IT" sz="4200" err="1"/>
              <a:t>Securing</a:t>
            </a:r>
            <a:r>
              <a:rPr lang="it-IT" sz="4200"/>
              <a:t> CAN </a:t>
            </a:r>
            <a:r>
              <a:rPr lang="it-IT" sz="4200" err="1"/>
              <a:t>protocol</a:t>
            </a:r>
            <a:r>
              <a:rPr lang="it-IT" sz="4200"/>
              <a:t> with Post-Quantum </a:t>
            </a:r>
            <a:r>
              <a:rPr lang="it-IT" sz="4200" err="1"/>
              <a:t>Cryptography</a:t>
            </a:r>
            <a:endParaRPr lang="it-IT" sz="4200"/>
          </a:p>
        </p:txBody>
      </p:sp>
      <p:sp>
        <p:nvSpPr>
          <p:cNvPr id="3" name="Sottotitolo 2">
            <a:extLst>
              <a:ext uri="{FF2B5EF4-FFF2-40B4-BE49-F238E27FC236}">
                <a16:creationId xmlns:a16="http://schemas.microsoft.com/office/drawing/2014/main" id="{A74478DD-657E-E2FC-7F49-4EC39BE4A330}"/>
              </a:ext>
            </a:extLst>
          </p:cNvPr>
          <p:cNvSpPr>
            <a:spLocks noGrp="1"/>
          </p:cNvSpPr>
          <p:nvPr>
            <p:ph type="subTitle" idx="1"/>
          </p:nvPr>
        </p:nvSpPr>
        <p:spPr>
          <a:xfrm>
            <a:off x="892818" y="3849845"/>
            <a:ext cx="5085580" cy="1881751"/>
          </a:xfrm>
        </p:spPr>
        <p:txBody>
          <a:bodyPr>
            <a:normAutofit/>
          </a:bodyPr>
          <a:lstStyle/>
          <a:p>
            <a:pPr algn="l"/>
            <a:endParaRPr lang="it-IT" b="1" dirty="0"/>
          </a:p>
          <a:p>
            <a:pPr algn="l"/>
            <a:endParaRPr lang="it-IT" b="1" dirty="0"/>
          </a:p>
          <a:p>
            <a:pPr algn="l"/>
            <a:r>
              <a:rPr lang="it-IT" b="1" dirty="0"/>
              <a:t>Candidato:</a:t>
            </a:r>
            <a:r>
              <a:rPr lang="it-IT" dirty="0"/>
              <a:t> Lorenzo Criscuolo</a:t>
            </a:r>
            <a:endParaRPr lang="it-IT" b="1" dirty="0"/>
          </a:p>
          <a:p>
            <a:pPr algn="l"/>
            <a:r>
              <a:rPr lang="it-IT" b="1" dirty="0"/>
              <a:t>Relatore:</a:t>
            </a:r>
            <a:r>
              <a:rPr lang="it-IT" dirty="0"/>
              <a:t> Arcangelo Castiglione</a:t>
            </a:r>
            <a:endParaRPr lang="it-IT" b="1" dirty="0"/>
          </a:p>
        </p:txBody>
      </p:sp>
      <p:sp>
        <p:nvSpPr>
          <p:cNvPr id="22"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Cars parked in a line">
            <a:extLst>
              <a:ext uri="{FF2B5EF4-FFF2-40B4-BE49-F238E27FC236}">
                <a16:creationId xmlns:a16="http://schemas.microsoft.com/office/drawing/2014/main" id="{357CD4D7-FA6E-2D4F-5258-0C124A8F1A45}"/>
              </a:ext>
            </a:extLst>
          </p:cNvPr>
          <p:cNvPicPr>
            <a:picLocks noChangeAspect="1"/>
          </p:cNvPicPr>
          <p:nvPr/>
        </p:nvPicPr>
        <p:blipFill rotWithShape="1">
          <a:blip r:embed="rId3"/>
          <a:srcRect l="20794" r="4207" b="2"/>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4"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82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A6281AC-C6A8-4BD4-7D97-15DC0B545641}"/>
              </a:ext>
            </a:extLst>
          </p:cNvPr>
          <p:cNvSpPr>
            <a:spLocks noGrp="1"/>
          </p:cNvSpPr>
          <p:nvPr>
            <p:ph type="title"/>
          </p:nvPr>
        </p:nvSpPr>
        <p:spPr>
          <a:xfrm>
            <a:off x="838200" y="365125"/>
            <a:ext cx="10515600" cy="1325563"/>
          </a:xfrm>
        </p:spPr>
        <p:txBody>
          <a:bodyPr>
            <a:normAutofit/>
          </a:bodyPr>
          <a:lstStyle/>
          <a:p>
            <a:r>
              <a:rPr lang="it-IT" dirty="0"/>
              <a:t>Confronto tra i protocolli</a:t>
            </a:r>
          </a:p>
        </p:txBody>
      </p:sp>
      <p:graphicFrame>
        <p:nvGraphicFramePr>
          <p:cNvPr id="4" name="Segnaposto contenuto 3">
            <a:extLst>
              <a:ext uri="{FF2B5EF4-FFF2-40B4-BE49-F238E27FC236}">
                <a16:creationId xmlns:a16="http://schemas.microsoft.com/office/drawing/2014/main" id="{EB6A5B03-9B64-DE70-D3DE-BCE1B329D28C}"/>
              </a:ext>
            </a:extLst>
          </p:cNvPr>
          <p:cNvGraphicFramePr>
            <a:graphicFrameLocks noGrp="1"/>
          </p:cNvGraphicFramePr>
          <p:nvPr>
            <p:ph idx="1"/>
            <p:extLst>
              <p:ext uri="{D42A27DB-BD31-4B8C-83A1-F6EECF244321}">
                <p14:modId xmlns:p14="http://schemas.microsoft.com/office/powerpoint/2010/main" val="4075858320"/>
              </p:ext>
            </p:extLst>
          </p:nvPr>
        </p:nvGraphicFramePr>
        <p:xfrm>
          <a:off x="838200" y="1924370"/>
          <a:ext cx="10515601" cy="3661725"/>
        </p:xfrm>
        <a:graphic>
          <a:graphicData uri="http://schemas.openxmlformats.org/drawingml/2006/table">
            <a:tbl>
              <a:tblPr firstRow="1" firstCol="1" bandRow="1">
                <a:tableStyleId>{5C22544A-7EE6-4342-B048-85BDC9FD1C3A}</a:tableStyleId>
              </a:tblPr>
              <a:tblGrid>
                <a:gridCol w="2080177">
                  <a:extLst>
                    <a:ext uri="{9D8B030D-6E8A-4147-A177-3AD203B41FA5}">
                      <a16:colId xmlns:a16="http://schemas.microsoft.com/office/drawing/2014/main" val="174506906"/>
                    </a:ext>
                  </a:extLst>
                </a:gridCol>
                <a:gridCol w="2214012">
                  <a:extLst>
                    <a:ext uri="{9D8B030D-6E8A-4147-A177-3AD203B41FA5}">
                      <a16:colId xmlns:a16="http://schemas.microsoft.com/office/drawing/2014/main" val="9519848"/>
                    </a:ext>
                  </a:extLst>
                </a:gridCol>
                <a:gridCol w="2214012">
                  <a:extLst>
                    <a:ext uri="{9D8B030D-6E8A-4147-A177-3AD203B41FA5}">
                      <a16:colId xmlns:a16="http://schemas.microsoft.com/office/drawing/2014/main" val="3731452059"/>
                    </a:ext>
                  </a:extLst>
                </a:gridCol>
                <a:gridCol w="1640434">
                  <a:extLst>
                    <a:ext uri="{9D8B030D-6E8A-4147-A177-3AD203B41FA5}">
                      <a16:colId xmlns:a16="http://schemas.microsoft.com/office/drawing/2014/main" val="3607774184"/>
                    </a:ext>
                  </a:extLst>
                </a:gridCol>
                <a:gridCol w="2366966">
                  <a:extLst>
                    <a:ext uri="{9D8B030D-6E8A-4147-A177-3AD203B41FA5}">
                      <a16:colId xmlns:a16="http://schemas.microsoft.com/office/drawing/2014/main" val="1800931601"/>
                    </a:ext>
                  </a:extLst>
                </a:gridCol>
              </a:tblGrid>
              <a:tr h="605699">
                <a:tc>
                  <a:txBody>
                    <a:bodyPr/>
                    <a:lstStyle/>
                    <a:p>
                      <a:endParaRPr lang="it-IT" sz="2700"/>
                    </a:p>
                  </a:txBody>
                  <a:tcPr marL="137659" marR="137659" marT="68829" marB="68829"/>
                </a:tc>
                <a:tc>
                  <a:txBody>
                    <a:bodyPr/>
                    <a:lstStyle/>
                    <a:p>
                      <a:r>
                        <a:rPr lang="it-IT" sz="2700"/>
                        <a:t>CAN</a:t>
                      </a:r>
                    </a:p>
                  </a:txBody>
                  <a:tcPr marL="137659" marR="137659" marT="68829" marB="68829"/>
                </a:tc>
                <a:tc>
                  <a:txBody>
                    <a:bodyPr/>
                    <a:lstStyle/>
                    <a:p>
                      <a:r>
                        <a:rPr lang="it-IT" sz="2700"/>
                        <a:t>FlexRay</a:t>
                      </a:r>
                    </a:p>
                  </a:txBody>
                  <a:tcPr marL="137659" marR="137659" marT="68829" marB="68829"/>
                </a:tc>
                <a:tc>
                  <a:txBody>
                    <a:bodyPr/>
                    <a:lstStyle/>
                    <a:p>
                      <a:r>
                        <a:rPr lang="it-IT" sz="2700"/>
                        <a:t>LIN</a:t>
                      </a:r>
                    </a:p>
                  </a:txBody>
                  <a:tcPr marL="137659" marR="137659" marT="68829" marB="68829"/>
                </a:tc>
                <a:tc>
                  <a:txBody>
                    <a:bodyPr/>
                    <a:lstStyle/>
                    <a:p>
                      <a:r>
                        <a:rPr lang="it-IT" sz="2700"/>
                        <a:t>MOST</a:t>
                      </a:r>
                    </a:p>
                  </a:txBody>
                  <a:tcPr marL="137659" marR="137659" marT="68829" marB="68829"/>
                </a:tc>
                <a:extLst>
                  <a:ext uri="{0D108BD9-81ED-4DB2-BD59-A6C34878D82A}">
                    <a16:rowId xmlns:a16="http://schemas.microsoft.com/office/drawing/2014/main" val="463623640"/>
                  </a:ext>
                </a:extLst>
              </a:tr>
              <a:tr h="1018675">
                <a:tc>
                  <a:txBody>
                    <a:bodyPr/>
                    <a:lstStyle/>
                    <a:p>
                      <a:r>
                        <a:rPr lang="it-IT" sz="2700"/>
                        <a:t>Velocità MAX</a:t>
                      </a:r>
                    </a:p>
                  </a:txBody>
                  <a:tcPr marL="137659" marR="137659" marT="68829" marB="68829"/>
                </a:tc>
                <a:tc>
                  <a:txBody>
                    <a:bodyPr/>
                    <a:lstStyle/>
                    <a:p>
                      <a:r>
                        <a:rPr lang="it-IT" sz="2700"/>
                        <a:t>1 Mb/s</a:t>
                      </a:r>
                    </a:p>
                  </a:txBody>
                  <a:tcPr marL="137659" marR="137659" marT="68829" marB="68829"/>
                </a:tc>
                <a:tc>
                  <a:txBody>
                    <a:bodyPr/>
                    <a:lstStyle/>
                    <a:p>
                      <a:r>
                        <a:rPr lang="it-IT" sz="2700"/>
                        <a:t>10 Mb/s</a:t>
                      </a:r>
                    </a:p>
                  </a:txBody>
                  <a:tcPr marL="137659" marR="137659" marT="68829" marB="68829"/>
                </a:tc>
                <a:tc>
                  <a:txBody>
                    <a:bodyPr/>
                    <a:lstStyle/>
                    <a:p>
                      <a:r>
                        <a:rPr lang="it-IT" sz="2700"/>
                        <a:t>20 Kb/s</a:t>
                      </a:r>
                    </a:p>
                  </a:txBody>
                  <a:tcPr marL="137659" marR="137659" marT="68829" marB="68829"/>
                </a:tc>
                <a:tc>
                  <a:txBody>
                    <a:bodyPr/>
                    <a:lstStyle/>
                    <a:p>
                      <a:r>
                        <a:rPr lang="it-IT" sz="2700"/>
                        <a:t>50 Mb/s</a:t>
                      </a:r>
                    </a:p>
                  </a:txBody>
                  <a:tcPr marL="137659" marR="137659" marT="68829" marB="68829"/>
                </a:tc>
                <a:extLst>
                  <a:ext uri="{0D108BD9-81ED-4DB2-BD59-A6C34878D82A}">
                    <a16:rowId xmlns:a16="http://schemas.microsoft.com/office/drawing/2014/main" val="136810910"/>
                  </a:ext>
                </a:extLst>
              </a:tr>
              <a:tr h="605699">
                <a:tc>
                  <a:txBody>
                    <a:bodyPr/>
                    <a:lstStyle/>
                    <a:p>
                      <a:r>
                        <a:rPr lang="it-IT" sz="2700"/>
                        <a:t>Costo</a:t>
                      </a:r>
                    </a:p>
                  </a:txBody>
                  <a:tcPr marL="137659" marR="137659" marT="68829" marB="68829"/>
                </a:tc>
                <a:tc>
                  <a:txBody>
                    <a:bodyPr/>
                    <a:lstStyle/>
                    <a:p>
                      <a:r>
                        <a:rPr lang="it-IT" sz="2700"/>
                        <a:t>$$</a:t>
                      </a:r>
                    </a:p>
                  </a:txBody>
                  <a:tcPr marL="137659" marR="137659" marT="68829" marB="68829"/>
                </a:tc>
                <a:tc>
                  <a:txBody>
                    <a:bodyPr/>
                    <a:lstStyle/>
                    <a:p>
                      <a:r>
                        <a:rPr lang="it-IT" sz="2700"/>
                        <a:t>$$$</a:t>
                      </a:r>
                    </a:p>
                  </a:txBody>
                  <a:tcPr marL="137659" marR="137659" marT="68829" marB="68829"/>
                </a:tc>
                <a:tc>
                  <a:txBody>
                    <a:bodyPr/>
                    <a:lstStyle/>
                    <a:p>
                      <a:r>
                        <a:rPr lang="it-IT" sz="2700"/>
                        <a:t>$</a:t>
                      </a:r>
                    </a:p>
                  </a:txBody>
                  <a:tcPr marL="137659" marR="137659" marT="68829" marB="68829"/>
                </a:tc>
                <a:tc>
                  <a:txBody>
                    <a:bodyPr/>
                    <a:lstStyle/>
                    <a:p>
                      <a:r>
                        <a:rPr lang="it-IT" sz="2700"/>
                        <a:t>$$$$</a:t>
                      </a:r>
                    </a:p>
                  </a:txBody>
                  <a:tcPr marL="137659" marR="137659" marT="68829" marB="68829"/>
                </a:tc>
                <a:extLst>
                  <a:ext uri="{0D108BD9-81ED-4DB2-BD59-A6C34878D82A}">
                    <a16:rowId xmlns:a16="http://schemas.microsoft.com/office/drawing/2014/main" val="581520665"/>
                  </a:ext>
                </a:extLst>
              </a:tr>
              <a:tr h="1431652">
                <a:tc>
                  <a:txBody>
                    <a:bodyPr/>
                    <a:lstStyle/>
                    <a:p>
                      <a:r>
                        <a:rPr lang="it-IT" sz="2700" dirty="0"/>
                        <a:t>Categoria in cui più utilizzato</a:t>
                      </a:r>
                    </a:p>
                  </a:txBody>
                  <a:tcPr marL="137659" marR="137659" marT="68829" marB="68829"/>
                </a:tc>
                <a:tc>
                  <a:txBody>
                    <a:bodyPr/>
                    <a:lstStyle/>
                    <a:p>
                      <a:r>
                        <a:rPr lang="it-IT" sz="2700"/>
                        <a:t>Powertrain, Chassis</a:t>
                      </a:r>
                    </a:p>
                  </a:txBody>
                  <a:tcPr marL="137659" marR="137659" marT="68829" marB="68829"/>
                </a:tc>
                <a:tc>
                  <a:txBody>
                    <a:bodyPr/>
                    <a:lstStyle/>
                    <a:p>
                      <a:r>
                        <a:rPr lang="it-IT" sz="2700"/>
                        <a:t>Powertrain, Chassis</a:t>
                      </a:r>
                    </a:p>
                  </a:txBody>
                  <a:tcPr marL="137659" marR="137659" marT="68829" marB="68829"/>
                </a:tc>
                <a:tc>
                  <a:txBody>
                    <a:bodyPr/>
                    <a:lstStyle/>
                    <a:p>
                      <a:r>
                        <a:rPr lang="it-IT" sz="2700"/>
                        <a:t>Body</a:t>
                      </a:r>
                    </a:p>
                  </a:txBody>
                  <a:tcPr marL="137659" marR="137659" marT="68829" marB="68829"/>
                </a:tc>
                <a:tc>
                  <a:txBody>
                    <a:bodyPr/>
                    <a:lstStyle/>
                    <a:p>
                      <a:r>
                        <a:rPr lang="it-IT" sz="2700" dirty="0"/>
                        <a:t>Infotainment</a:t>
                      </a:r>
                    </a:p>
                  </a:txBody>
                  <a:tcPr marL="137659" marR="137659" marT="68829" marB="68829"/>
                </a:tc>
                <a:extLst>
                  <a:ext uri="{0D108BD9-81ED-4DB2-BD59-A6C34878D82A}">
                    <a16:rowId xmlns:a16="http://schemas.microsoft.com/office/drawing/2014/main" val="3252039997"/>
                  </a:ext>
                </a:extLst>
              </a:tr>
            </a:tbl>
          </a:graphicData>
        </a:graphic>
      </p:graphicFrame>
    </p:spTree>
    <p:extLst>
      <p:ext uri="{BB962C8B-B14F-4D97-AF65-F5344CB8AC3E}">
        <p14:creationId xmlns:p14="http://schemas.microsoft.com/office/powerpoint/2010/main" val="222525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7087911-052C-1B84-5CAB-3AE5AC6078C4}"/>
              </a:ext>
            </a:extLst>
          </p:cNvPr>
          <p:cNvSpPr>
            <a:spLocks noGrp="1"/>
          </p:cNvSpPr>
          <p:nvPr>
            <p:ph type="title"/>
          </p:nvPr>
        </p:nvSpPr>
        <p:spPr>
          <a:xfrm>
            <a:off x="633456" y="486184"/>
            <a:ext cx="5397237" cy="1325563"/>
          </a:xfrm>
        </p:spPr>
        <p:txBody>
          <a:bodyPr>
            <a:normAutofit/>
          </a:bodyPr>
          <a:lstStyle/>
          <a:p>
            <a:r>
              <a:rPr lang="it-IT" dirty="0"/>
              <a:t>Soffermiamoci su CAN</a:t>
            </a:r>
          </a:p>
        </p:txBody>
      </p:sp>
      <p:sp>
        <p:nvSpPr>
          <p:cNvPr id="3" name="Segnaposto contenuto 2">
            <a:extLst>
              <a:ext uri="{FF2B5EF4-FFF2-40B4-BE49-F238E27FC236}">
                <a16:creationId xmlns:a16="http://schemas.microsoft.com/office/drawing/2014/main" id="{51BCE790-D10D-AA92-DD6D-8F2BC72ADADC}"/>
              </a:ext>
            </a:extLst>
          </p:cNvPr>
          <p:cNvSpPr>
            <a:spLocks noGrp="1"/>
          </p:cNvSpPr>
          <p:nvPr>
            <p:ph idx="1"/>
          </p:nvPr>
        </p:nvSpPr>
        <p:spPr>
          <a:xfrm>
            <a:off x="633456" y="1946684"/>
            <a:ext cx="5397237" cy="4351338"/>
          </a:xfrm>
        </p:spPr>
        <p:txBody>
          <a:bodyPr>
            <a:normAutofit/>
          </a:bodyPr>
          <a:lstStyle/>
          <a:p>
            <a:r>
              <a:rPr lang="it-IT" sz="2400"/>
              <a:t>Multi-master</a:t>
            </a:r>
          </a:p>
          <a:p>
            <a:r>
              <a:rPr lang="it-IT" sz="2400"/>
              <a:t>Arbitraggio basato su </a:t>
            </a:r>
            <a:r>
              <a:rPr lang="it-IT" sz="2400" b="1"/>
              <a:t>priorità</a:t>
            </a:r>
            <a:endParaRPr lang="it-IT" sz="2400"/>
          </a:p>
          <a:p>
            <a:r>
              <a:rPr lang="it-IT" sz="2400"/>
              <a:t>Affidabile</a:t>
            </a:r>
          </a:p>
          <a:p>
            <a:r>
              <a:rPr lang="it-IT" sz="2400"/>
              <a:t>Richiede cablaggi e hardware semplici</a:t>
            </a:r>
          </a:p>
          <a:p>
            <a:r>
              <a:rPr lang="it-IT" sz="2400"/>
              <a:t>Topologia a </a:t>
            </a:r>
            <a:r>
              <a:rPr lang="it-IT" sz="2400" b="1"/>
              <a:t>Bus</a:t>
            </a:r>
          </a:p>
        </p:txBody>
      </p:sp>
      <p:pic>
        <p:nvPicPr>
          <p:cNvPr id="5" name="Immagine 4" descr="Immagine che contiene Rettangolo, diagramma, linea, schermata&#10;&#10;Descrizione generata automaticamente">
            <a:extLst>
              <a:ext uri="{FF2B5EF4-FFF2-40B4-BE49-F238E27FC236}">
                <a16:creationId xmlns:a16="http://schemas.microsoft.com/office/drawing/2014/main" id="{D1906BF0-4E63-8D48-2756-6389386E4EC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798100" y="871956"/>
            <a:ext cx="4555700" cy="2186735"/>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21" name="Freeform: Shape 20">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schermata, diagramma, linea&#10;&#10;Descrizione generata automaticamente">
            <a:extLst>
              <a:ext uri="{FF2B5EF4-FFF2-40B4-BE49-F238E27FC236}">
                <a16:creationId xmlns:a16="http://schemas.microsoft.com/office/drawing/2014/main" id="{0890B486-9348-5F3E-506D-9AF2B11207E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6798100" y="3656942"/>
            <a:ext cx="4555700" cy="2471466"/>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23" name="Arc 22">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504802" flipH="1">
            <a:off x="6443172"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08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B0D60-01AB-0C5F-AE0F-A5D33F112871}"/>
              </a:ext>
            </a:extLst>
          </p:cNvPr>
          <p:cNvSpPr>
            <a:spLocks noGrp="1"/>
          </p:cNvSpPr>
          <p:nvPr>
            <p:ph type="title"/>
          </p:nvPr>
        </p:nvSpPr>
        <p:spPr/>
        <p:txBody>
          <a:bodyPr/>
          <a:lstStyle/>
          <a:p>
            <a:r>
              <a:rPr lang="it-IT" dirty="0"/>
              <a:t>Problema</a:t>
            </a:r>
          </a:p>
        </p:txBody>
      </p:sp>
      <p:sp>
        <p:nvSpPr>
          <p:cNvPr id="3" name="Segnaposto contenuto 2">
            <a:extLst>
              <a:ext uri="{FF2B5EF4-FFF2-40B4-BE49-F238E27FC236}">
                <a16:creationId xmlns:a16="http://schemas.microsoft.com/office/drawing/2014/main" id="{AABB8F7D-7588-7407-5F0D-D465D9C2B367}"/>
              </a:ext>
            </a:extLst>
          </p:cNvPr>
          <p:cNvSpPr>
            <a:spLocks noGrp="1"/>
          </p:cNvSpPr>
          <p:nvPr>
            <p:ph idx="1"/>
          </p:nvPr>
        </p:nvSpPr>
        <p:spPr/>
        <p:txBody>
          <a:bodyPr/>
          <a:lstStyle/>
          <a:p>
            <a:pPr marL="0" indent="0">
              <a:buNone/>
            </a:pPr>
            <a:r>
              <a:rPr lang="it-IT" dirty="0"/>
              <a:t>Non prevede né meccanismi di protezione del </a:t>
            </a:r>
            <a:r>
              <a:rPr lang="it-IT" b="1" dirty="0"/>
              <a:t>Payload</a:t>
            </a:r>
            <a:r>
              <a:rPr lang="it-IT" dirty="0"/>
              <a:t> né meccanismi di </a:t>
            </a:r>
            <a:r>
              <a:rPr lang="it-IT" b="1" dirty="0"/>
              <a:t>Autenticazione</a:t>
            </a:r>
            <a:r>
              <a:rPr lang="it-IT" dirty="0"/>
              <a:t> per lasciare spazio alle prestazioni</a:t>
            </a:r>
            <a:endParaRPr lang="it-IT" b="1" dirty="0"/>
          </a:p>
        </p:txBody>
      </p:sp>
      <p:pic>
        <p:nvPicPr>
          <p:cNvPr id="8" name="Immagine 7" descr="Immagine che contiene Rettangolo, diagramma, linea, schermata&#10;&#10;Descrizione generata automaticamente">
            <a:extLst>
              <a:ext uri="{FF2B5EF4-FFF2-40B4-BE49-F238E27FC236}">
                <a16:creationId xmlns:a16="http://schemas.microsoft.com/office/drawing/2014/main" id="{42CBBD01-8045-E04A-C652-FA532BD6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425" y="3081337"/>
            <a:ext cx="7372350" cy="3538727"/>
          </a:xfrm>
          <a:prstGeom prst="rect">
            <a:avLst/>
          </a:prstGeom>
        </p:spPr>
      </p:pic>
      <p:pic>
        <p:nvPicPr>
          <p:cNvPr id="5" name="Immagine 4" descr="Immagine che contiene Rettangolo, diagramma, presa, design&#10;&#10;Descrizione generata automaticamente">
            <a:extLst>
              <a:ext uri="{FF2B5EF4-FFF2-40B4-BE49-F238E27FC236}">
                <a16:creationId xmlns:a16="http://schemas.microsoft.com/office/drawing/2014/main" id="{01B9076F-C963-3F66-2265-7E9AA2DD4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761" y="3081337"/>
            <a:ext cx="7373014" cy="3538727"/>
          </a:xfrm>
          <a:prstGeom prst="rect">
            <a:avLst/>
          </a:prstGeom>
        </p:spPr>
      </p:pic>
      <p:pic>
        <p:nvPicPr>
          <p:cNvPr id="7" name="Immagine 6" descr="Immagine che contiene diagramma, schermata, Rettangolo, design&#10;&#10;Descrizione generata automaticamente">
            <a:extLst>
              <a:ext uri="{FF2B5EF4-FFF2-40B4-BE49-F238E27FC236}">
                <a16:creationId xmlns:a16="http://schemas.microsoft.com/office/drawing/2014/main" id="{6EB6F414-B193-04DB-AE20-EDE7ECAF5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61" y="3081337"/>
            <a:ext cx="7373014" cy="3538727"/>
          </a:xfrm>
          <a:prstGeom prst="rect">
            <a:avLst/>
          </a:prstGeom>
        </p:spPr>
      </p:pic>
    </p:spTree>
    <p:extLst>
      <p:ext uri="{BB962C8B-B14F-4D97-AF65-F5344CB8AC3E}">
        <p14:creationId xmlns:p14="http://schemas.microsoft.com/office/powerpoint/2010/main" val="15624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C6FE8EA-22F2-28F4-E919-C44A69355928}"/>
              </a:ext>
            </a:extLst>
          </p:cNvPr>
          <p:cNvSpPr>
            <a:spLocks noGrp="1"/>
          </p:cNvSpPr>
          <p:nvPr>
            <p:ph type="title"/>
          </p:nvPr>
        </p:nvSpPr>
        <p:spPr>
          <a:xfrm>
            <a:off x="838200" y="365125"/>
            <a:ext cx="5393361" cy="1325563"/>
          </a:xfrm>
        </p:spPr>
        <p:txBody>
          <a:bodyPr>
            <a:normAutofit/>
          </a:bodyPr>
          <a:lstStyle/>
          <a:p>
            <a:r>
              <a:rPr lang="it-IT" dirty="0"/>
              <a:t>Attacchi possibili</a:t>
            </a:r>
          </a:p>
        </p:txBody>
      </p:sp>
      <p:sp>
        <p:nvSpPr>
          <p:cNvPr id="21"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55F0AA1D-9061-0E33-B00E-9F845044A8CE}"/>
              </a:ext>
            </a:extLst>
          </p:cNvPr>
          <p:cNvSpPr>
            <a:spLocks noGrp="1"/>
          </p:cNvSpPr>
          <p:nvPr>
            <p:ph idx="1"/>
          </p:nvPr>
        </p:nvSpPr>
        <p:spPr>
          <a:xfrm>
            <a:off x="838200" y="1825625"/>
            <a:ext cx="5393361" cy="4351338"/>
          </a:xfrm>
        </p:spPr>
        <p:txBody>
          <a:bodyPr>
            <a:normAutofit/>
          </a:bodyPr>
          <a:lstStyle/>
          <a:p>
            <a:pPr marL="0" indent="0">
              <a:buNone/>
            </a:pPr>
            <a:r>
              <a:rPr lang="it-IT" sz="2400"/>
              <a:t>Vulnerabile ad attacchi di tipo:</a:t>
            </a:r>
          </a:p>
          <a:p>
            <a:r>
              <a:rPr lang="it-IT" sz="2400"/>
              <a:t>Eavesdropping</a:t>
            </a:r>
          </a:p>
          <a:p>
            <a:r>
              <a:rPr lang="it-IT" sz="2400"/>
              <a:t>Data Injection and Manipulation</a:t>
            </a:r>
          </a:p>
          <a:p>
            <a:r>
              <a:rPr lang="it-IT" sz="2400"/>
              <a:t>Denial of Service</a:t>
            </a:r>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lemento grafico 4">
            <a:extLst>
              <a:ext uri="{FF2B5EF4-FFF2-40B4-BE49-F238E27FC236}">
                <a16:creationId xmlns:a16="http://schemas.microsoft.com/office/drawing/2014/main" id="{DED26BFD-D230-E9E2-C235-CB5FD95F78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6" name="Immagine 5" descr="Immagine che contiene testo, schermata, Carattere, carta&#10;&#10;Descrizione generata automaticamente">
            <a:extLst>
              <a:ext uri="{FF2B5EF4-FFF2-40B4-BE49-F238E27FC236}">
                <a16:creationId xmlns:a16="http://schemas.microsoft.com/office/drawing/2014/main" id="{54EF83E3-8F58-6FF8-4210-20AB17A70A9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49601" y="1"/>
            <a:ext cx="5103064" cy="6857999"/>
          </a:xfrm>
          <a:prstGeom prst="rect">
            <a:avLst/>
          </a:prstGeom>
        </p:spPr>
      </p:pic>
    </p:spTree>
    <p:extLst>
      <p:ext uri="{BB962C8B-B14F-4D97-AF65-F5344CB8AC3E}">
        <p14:creationId xmlns:p14="http://schemas.microsoft.com/office/powerpoint/2010/main" val="363653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EFD6EB8-EE35-455A-766D-D7991497D082}"/>
              </a:ext>
            </a:extLst>
          </p:cNvPr>
          <p:cNvSpPr>
            <a:spLocks noGrp="1"/>
          </p:cNvSpPr>
          <p:nvPr>
            <p:ph type="title"/>
          </p:nvPr>
        </p:nvSpPr>
        <p:spPr>
          <a:xfrm>
            <a:off x="838200" y="365125"/>
            <a:ext cx="5393361" cy="1325563"/>
          </a:xfrm>
        </p:spPr>
        <p:txBody>
          <a:bodyPr>
            <a:normAutofit/>
          </a:bodyPr>
          <a:lstStyle/>
          <a:p>
            <a:r>
              <a:rPr lang="it-IT" dirty="0"/>
              <a:t>Obiettivo del lavoro</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96081A46-6576-12F4-419A-C80F3D4E70BC}"/>
              </a:ext>
            </a:extLst>
          </p:cNvPr>
          <p:cNvSpPr>
            <a:spLocks noGrp="1"/>
          </p:cNvSpPr>
          <p:nvPr>
            <p:ph idx="1"/>
          </p:nvPr>
        </p:nvSpPr>
        <p:spPr>
          <a:xfrm>
            <a:off x="838200" y="1825625"/>
            <a:ext cx="5393361" cy="4351338"/>
          </a:xfrm>
        </p:spPr>
        <p:txBody>
          <a:bodyPr>
            <a:normAutofit/>
          </a:bodyPr>
          <a:lstStyle/>
          <a:p>
            <a:pPr marL="0" indent="0">
              <a:buNone/>
            </a:pPr>
            <a:r>
              <a:rPr lang="it-IT" sz="2400" dirty="0"/>
              <a:t>Risolvere il problema della mancanza di protezione del </a:t>
            </a:r>
            <a:r>
              <a:rPr lang="it-IT" sz="2400" b="1" dirty="0"/>
              <a:t>Payload</a:t>
            </a:r>
            <a:r>
              <a:rPr lang="it-IT" sz="2400" dirty="0"/>
              <a:t> introducendo uno strato di cifratura con algoritmi </a:t>
            </a:r>
            <a:r>
              <a:rPr lang="it-IT" sz="2400" b="1" dirty="0"/>
              <a:t>Post-Quantum</a:t>
            </a:r>
            <a:endParaRPr lang="it-IT" sz="2400" dirty="0"/>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magine 4" descr="Immagine che contiene Elementi grafici, simbolo, cerchio, grafica&#10;&#10;Descrizione generata automaticamente">
            <a:extLst>
              <a:ext uri="{FF2B5EF4-FFF2-40B4-BE49-F238E27FC236}">
                <a16:creationId xmlns:a16="http://schemas.microsoft.com/office/drawing/2014/main" id="{64F5C2D1-EB78-4890-B0AB-59CC86420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6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4425022-37C8-8255-38C4-D10B7CE5D140}"/>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Crittografia Post-Quantum</a:t>
            </a:r>
          </a:p>
        </p:txBody>
      </p:sp>
      <p:pic>
        <p:nvPicPr>
          <p:cNvPr id="5" name="Picture 4" descr="Chiave con riempimento a tinta unita">
            <a:extLst>
              <a:ext uri="{FF2B5EF4-FFF2-40B4-BE49-F238E27FC236}">
                <a16:creationId xmlns:a16="http://schemas.microsoft.com/office/drawing/2014/main" id="{39C33E0F-BBD4-E822-800E-B184A782E9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53576" y="1476434"/>
            <a:ext cx="3905131" cy="390513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7" name="Oval 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9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B304A14-32D0-4873-B914-423ED7B8DA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18F4333F-571C-3E8E-2BA1-A995152372C6}"/>
              </a:ext>
            </a:extLst>
          </p:cNvPr>
          <p:cNvSpPr>
            <a:spLocks noGrp="1"/>
          </p:cNvSpPr>
          <p:nvPr>
            <p:ph type="title"/>
          </p:nvPr>
        </p:nvSpPr>
        <p:spPr>
          <a:xfrm>
            <a:off x="838200" y="365125"/>
            <a:ext cx="5387502" cy="1325563"/>
          </a:xfrm>
        </p:spPr>
        <p:txBody>
          <a:bodyPr>
            <a:normAutofit/>
          </a:bodyPr>
          <a:lstStyle/>
          <a:p>
            <a:r>
              <a:rPr lang="it-IT" dirty="0"/>
              <a:t>Computer quantistici</a:t>
            </a:r>
          </a:p>
        </p:txBody>
      </p:sp>
      <p:sp>
        <p:nvSpPr>
          <p:cNvPr id="3" name="Segnaposto contenuto 2">
            <a:extLst>
              <a:ext uri="{FF2B5EF4-FFF2-40B4-BE49-F238E27FC236}">
                <a16:creationId xmlns:a16="http://schemas.microsoft.com/office/drawing/2014/main" id="{62814816-9094-CE48-2115-34584E84206C}"/>
              </a:ext>
            </a:extLst>
          </p:cNvPr>
          <p:cNvSpPr>
            <a:spLocks noGrp="1"/>
          </p:cNvSpPr>
          <p:nvPr>
            <p:ph idx="1"/>
          </p:nvPr>
        </p:nvSpPr>
        <p:spPr>
          <a:xfrm>
            <a:off x="838200" y="1825625"/>
            <a:ext cx="5387502" cy="4351338"/>
          </a:xfrm>
        </p:spPr>
        <p:txBody>
          <a:bodyPr>
            <a:normAutofit/>
          </a:bodyPr>
          <a:lstStyle/>
          <a:p>
            <a:pPr marL="0" indent="0">
              <a:buNone/>
            </a:pPr>
            <a:r>
              <a:rPr lang="it-IT" dirty="0"/>
              <a:t>Computer basati sulla meccanica quantistica piuttosto che sui transistor</a:t>
            </a:r>
          </a:p>
        </p:txBody>
      </p:sp>
      <p:pic>
        <p:nvPicPr>
          <p:cNvPr id="5" name="Immagine 4" descr="Immagine che contiene Simmetria, interno, Plafoniera, edificio&#10;&#10;Descrizione generata automaticamente">
            <a:extLst>
              <a:ext uri="{FF2B5EF4-FFF2-40B4-BE49-F238E27FC236}">
                <a16:creationId xmlns:a16="http://schemas.microsoft.com/office/drawing/2014/main" id="{6D8905DF-3C5A-267F-27B8-CB0205D96334}"/>
              </a:ext>
            </a:extLst>
          </p:cNvPr>
          <p:cNvPicPr>
            <a:picLocks noChangeAspect="1"/>
          </p:cNvPicPr>
          <p:nvPr/>
        </p:nvPicPr>
        <p:blipFill rotWithShape="1">
          <a:blip r:embed="rId3">
            <a:extLst>
              <a:ext uri="{28A0092B-C50C-407E-A947-70E740481C1C}">
                <a14:useLocalDpi xmlns:a14="http://schemas.microsoft.com/office/drawing/2010/main" val="0"/>
              </a:ext>
            </a:extLst>
          </a:blip>
          <a:srcRect l="13532" r="11358"/>
          <a:stretch/>
        </p:blipFill>
        <p:spPr>
          <a:xfrm>
            <a:off x="6621294" y="1295416"/>
            <a:ext cx="5570706" cy="5562584"/>
          </a:xfrm>
          <a:custGeom>
            <a:avLst/>
            <a:gdLst/>
            <a:ahLst/>
            <a:cxnLst/>
            <a:rect l="l" t="t" r="r" b="b"/>
            <a:pathLst>
              <a:path w="5570706" h="5562584">
                <a:moveTo>
                  <a:pt x="3374687" y="0"/>
                </a:moveTo>
                <a:cubicBezTo>
                  <a:pt x="4190094" y="0"/>
                  <a:pt x="4937956" y="289196"/>
                  <a:pt x="5521301" y="770615"/>
                </a:cubicBezTo>
                <a:lnTo>
                  <a:pt x="5570706" y="815517"/>
                </a:lnTo>
                <a:lnTo>
                  <a:pt x="5570706" y="5562584"/>
                </a:lnTo>
                <a:lnTo>
                  <a:pt x="808135" y="5562584"/>
                </a:lnTo>
                <a:lnTo>
                  <a:pt x="770615" y="5521302"/>
                </a:lnTo>
                <a:cubicBezTo>
                  <a:pt x="289196" y="4937957"/>
                  <a:pt x="0" y="4190095"/>
                  <a:pt x="0" y="3374687"/>
                </a:cubicBezTo>
                <a:cubicBezTo>
                  <a:pt x="0" y="1510899"/>
                  <a:pt x="1510899" y="0"/>
                  <a:pt x="3374687" y="0"/>
                </a:cubicBezTo>
                <a:close/>
              </a:path>
            </a:pathLst>
          </a:custGeom>
        </p:spPr>
      </p:pic>
      <p:sp>
        <p:nvSpPr>
          <p:cNvPr id="12" name="!!Oval">
            <a:extLst>
              <a:ext uri="{FF2B5EF4-FFF2-40B4-BE49-F238E27FC236}">
                <a16:creationId xmlns:a16="http://schemas.microsoft.com/office/drawing/2014/main" id="{1D460C86-854F-4FB3-ABC2-E823D8FEB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43451" y="1656147"/>
            <a:ext cx="546100" cy="546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4" name="!!Arc">
            <a:extLst>
              <a:ext uri="{FF2B5EF4-FFF2-40B4-BE49-F238E27FC236}">
                <a16:creationId xmlns:a16="http://schemas.microsoft.com/office/drawing/2014/main" id="{BB48116A-278A-4CC5-89D3-9DE8E8FF12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4739"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0416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magine 4" descr="Immagine che contiene testo, schermata, cerchio, diagramma&#10;&#10;Descrizione generata automaticamente">
            <a:extLst>
              <a:ext uri="{FF2B5EF4-FFF2-40B4-BE49-F238E27FC236}">
                <a16:creationId xmlns:a16="http://schemas.microsoft.com/office/drawing/2014/main" id="{69B8FDAD-F888-9AC1-05B9-9488A1402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1053" y="2028866"/>
            <a:ext cx="4777381" cy="262755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14" name="Arc 1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3BB9591A-626F-3E22-178A-F4747CBB88D6}"/>
              </a:ext>
            </a:extLst>
          </p:cNvPr>
          <p:cNvSpPr>
            <a:spLocks noGrp="1"/>
          </p:cNvSpPr>
          <p:nvPr>
            <p:ph type="title"/>
          </p:nvPr>
        </p:nvSpPr>
        <p:spPr>
          <a:xfrm>
            <a:off x="838201" y="479493"/>
            <a:ext cx="5257800" cy="1325563"/>
          </a:xfrm>
        </p:spPr>
        <p:txBody>
          <a:bodyPr>
            <a:normAutofit/>
          </a:bodyPr>
          <a:lstStyle/>
          <a:p>
            <a:r>
              <a:rPr lang="it-IT" dirty="0"/>
              <a:t>Perché sono un problema?</a:t>
            </a:r>
          </a:p>
        </p:txBody>
      </p:sp>
      <p:sp>
        <p:nvSpPr>
          <p:cNvPr id="3" name="Segnaposto contenuto 2">
            <a:extLst>
              <a:ext uri="{FF2B5EF4-FFF2-40B4-BE49-F238E27FC236}">
                <a16:creationId xmlns:a16="http://schemas.microsoft.com/office/drawing/2014/main" id="{2D519826-32C7-0F22-9C2A-6CF279972DB8}"/>
              </a:ext>
            </a:extLst>
          </p:cNvPr>
          <p:cNvSpPr>
            <a:spLocks noGrp="1"/>
          </p:cNvSpPr>
          <p:nvPr>
            <p:ph idx="1"/>
          </p:nvPr>
        </p:nvSpPr>
        <p:spPr>
          <a:xfrm>
            <a:off x="838201" y="1984443"/>
            <a:ext cx="5257800" cy="4192520"/>
          </a:xfrm>
        </p:spPr>
        <p:txBody>
          <a:bodyPr>
            <a:normAutofit/>
          </a:bodyPr>
          <a:lstStyle/>
          <a:p>
            <a:pPr marL="0" indent="0">
              <a:buNone/>
            </a:pPr>
            <a:r>
              <a:rPr lang="it-IT" sz="2400" dirty="0"/>
              <a:t>Avendo come unità di informazione il </a:t>
            </a:r>
            <a:r>
              <a:rPr lang="it-IT" sz="2400" b="1" dirty="0" err="1"/>
              <a:t>qubit</a:t>
            </a:r>
            <a:r>
              <a:rPr lang="it-IT" sz="2400" b="1" dirty="0"/>
              <a:t> </a:t>
            </a:r>
            <a:r>
              <a:rPr lang="it-IT" sz="2400" dirty="0"/>
              <a:t>piuttosto che il </a:t>
            </a:r>
            <a:r>
              <a:rPr lang="it-IT" sz="2400" b="1" dirty="0"/>
              <a:t>bit</a:t>
            </a:r>
            <a:r>
              <a:rPr lang="it-IT" sz="2400" dirty="0"/>
              <a:t>, questo può trovarsi in diversi stati contemporaneamente velocizzando di molto la computazione</a:t>
            </a:r>
          </a:p>
          <a:p>
            <a:pPr marL="0" indent="0">
              <a:buNone/>
            </a:pPr>
            <a:endParaRPr lang="it-IT" sz="2400" dirty="0"/>
          </a:p>
          <a:p>
            <a:pPr marL="0" indent="0">
              <a:buNone/>
            </a:pPr>
            <a:endParaRPr lang="it-IT" sz="2400" dirty="0"/>
          </a:p>
          <a:p>
            <a:pPr marL="0" indent="0">
              <a:buNone/>
            </a:pPr>
            <a:r>
              <a:rPr lang="it-IT" sz="2400" dirty="0"/>
              <a:t>Algoritmo di </a:t>
            </a:r>
            <a:r>
              <a:rPr lang="it-IT" sz="2400" b="1" dirty="0" err="1"/>
              <a:t>Shor</a:t>
            </a:r>
            <a:r>
              <a:rPr lang="it-IT" sz="2400" b="1" dirty="0"/>
              <a:t> </a:t>
            </a:r>
            <a:r>
              <a:rPr lang="it-IT" sz="2400" dirty="0"/>
              <a:t>può rompere i moderni cifrari su computer quantistici con abbastanza </a:t>
            </a:r>
            <a:r>
              <a:rPr lang="it-IT" sz="2400" b="1" dirty="0" err="1"/>
              <a:t>qubit</a:t>
            </a:r>
            <a:r>
              <a:rPr lang="it-IT" sz="2400" dirty="0"/>
              <a:t>!</a:t>
            </a:r>
          </a:p>
        </p:txBody>
      </p:sp>
    </p:spTree>
    <p:extLst>
      <p:ext uri="{BB962C8B-B14F-4D97-AF65-F5344CB8AC3E}">
        <p14:creationId xmlns:p14="http://schemas.microsoft.com/office/powerpoint/2010/main" val="4292769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B9DF044-7204-C64F-E3AC-09F79450F02D}"/>
              </a:ext>
            </a:extLst>
          </p:cNvPr>
          <p:cNvSpPr>
            <a:spLocks noGrp="1"/>
          </p:cNvSpPr>
          <p:nvPr>
            <p:ph type="title"/>
          </p:nvPr>
        </p:nvSpPr>
        <p:spPr>
          <a:xfrm>
            <a:off x="838200" y="365125"/>
            <a:ext cx="10515600" cy="1325563"/>
          </a:xfrm>
        </p:spPr>
        <p:txBody>
          <a:bodyPr>
            <a:normAutofit/>
          </a:bodyPr>
          <a:lstStyle/>
          <a:p>
            <a:pPr algn="ctr"/>
            <a:r>
              <a:rPr lang="it-IT" dirty="0"/>
              <a:t>Algoritmi Post-quantistici</a:t>
            </a:r>
          </a:p>
        </p:txBody>
      </p:sp>
      <p:sp>
        <p:nvSpPr>
          <p:cNvPr id="3" name="Segnaposto contenuto 2">
            <a:extLst>
              <a:ext uri="{FF2B5EF4-FFF2-40B4-BE49-F238E27FC236}">
                <a16:creationId xmlns:a16="http://schemas.microsoft.com/office/drawing/2014/main" id="{7005741F-C67B-0408-A8CF-5595B529EAD5}"/>
              </a:ext>
            </a:extLst>
          </p:cNvPr>
          <p:cNvSpPr>
            <a:spLocks noGrp="1"/>
          </p:cNvSpPr>
          <p:nvPr>
            <p:ph idx="1"/>
          </p:nvPr>
        </p:nvSpPr>
        <p:spPr>
          <a:xfrm>
            <a:off x="1465997" y="1922290"/>
            <a:ext cx="9626218" cy="3533295"/>
          </a:xfrm>
        </p:spPr>
        <p:txBody>
          <a:bodyPr/>
          <a:lstStyle/>
          <a:p>
            <a:pPr marL="0" indent="0" defTabSz="832104">
              <a:spcBef>
                <a:spcPts val="910"/>
              </a:spcBef>
              <a:buNone/>
            </a:pPr>
            <a:r>
              <a:rPr lang="it-IT" sz="2548" kern="1200" dirty="0">
                <a:solidFill>
                  <a:schemeClr val="tx1"/>
                </a:solidFill>
                <a:latin typeface="+mn-lt"/>
                <a:ea typeface="+mn-ea"/>
                <a:cs typeface="+mn-cs"/>
              </a:rPr>
              <a:t>Algoritmi basati su problemi difficili anche per un computer quantistico, quindi resistono anche all’</a:t>
            </a:r>
            <a:r>
              <a:rPr lang="it-IT" sz="2548" b="1" kern="1200" dirty="0">
                <a:solidFill>
                  <a:schemeClr val="tx1"/>
                </a:solidFill>
                <a:latin typeface="+mn-lt"/>
                <a:ea typeface="+mn-ea"/>
                <a:cs typeface="+mn-cs"/>
              </a:rPr>
              <a:t>attacco</a:t>
            </a:r>
            <a:r>
              <a:rPr lang="it-IT" sz="2548" kern="1200" dirty="0">
                <a:solidFill>
                  <a:schemeClr val="tx1"/>
                </a:solidFill>
                <a:latin typeface="+mn-lt"/>
                <a:ea typeface="+mn-ea"/>
                <a:cs typeface="+mn-cs"/>
              </a:rPr>
              <a:t> di quest’ultimo</a:t>
            </a:r>
            <a:endParaRPr lang="it-IT" dirty="0"/>
          </a:p>
        </p:txBody>
      </p:sp>
      <p:pic>
        <p:nvPicPr>
          <p:cNvPr id="5" name="Immagine 4" descr="Immagine che contiene nero, oscurità&#10;&#10;Descrizione generata automaticamente">
            <a:extLst>
              <a:ext uri="{FF2B5EF4-FFF2-40B4-BE49-F238E27FC236}">
                <a16:creationId xmlns:a16="http://schemas.microsoft.com/office/drawing/2014/main" id="{DBA342B6-9648-7B79-B1EC-780112A43A99}"/>
              </a:ext>
            </a:extLst>
          </p:cNvPr>
          <p:cNvPicPr>
            <a:picLocks noChangeAspect="1"/>
          </p:cNvPicPr>
          <p:nvPr/>
        </p:nvPicPr>
        <p:blipFill rotWithShape="1">
          <a:blip r:embed="rId3">
            <a:extLst>
              <a:ext uri="{28A0092B-C50C-407E-A947-70E740481C1C}">
                <a14:useLocalDpi xmlns:a14="http://schemas.microsoft.com/office/drawing/2010/main" val="0"/>
              </a:ext>
            </a:extLst>
          </a:blip>
          <a:srcRect l="5417" t="19363" r="13333" b="19363"/>
          <a:stretch/>
        </p:blipFill>
        <p:spPr>
          <a:xfrm>
            <a:off x="4186445" y="2892003"/>
            <a:ext cx="4185320" cy="996106"/>
          </a:xfrm>
          <a:prstGeom prst="rect">
            <a:avLst/>
          </a:prstGeom>
        </p:spPr>
      </p:pic>
      <p:pic>
        <p:nvPicPr>
          <p:cNvPr id="7" name="Immagine 6" descr="Immagine che contiene schermata, linea, Elementi grafici, Blu elettrico&#10;&#10;Descrizione generata automaticamente">
            <a:extLst>
              <a:ext uri="{FF2B5EF4-FFF2-40B4-BE49-F238E27FC236}">
                <a16:creationId xmlns:a16="http://schemas.microsoft.com/office/drawing/2014/main" id="{6E8A8B60-DACB-419A-06E7-5EE5A3626788}"/>
              </a:ext>
            </a:extLst>
          </p:cNvPr>
          <p:cNvPicPr>
            <a:picLocks noChangeAspect="1"/>
          </p:cNvPicPr>
          <p:nvPr/>
        </p:nvPicPr>
        <p:blipFill rotWithShape="1">
          <a:blip r:embed="rId4">
            <a:extLst>
              <a:ext uri="{28A0092B-C50C-407E-A947-70E740481C1C}">
                <a14:useLocalDpi xmlns:a14="http://schemas.microsoft.com/office/drawing/2010/main" val="0"/>
              </a:ext>
            </a:extLst>
          </a:blip>
          <a:srcRect l="4635" r="4881"/>
          <a:stretch/>
        </p:blipFill>
        <p:spPr>
          <a:xfrm>
            <a:off x="838200" y="4232280"/>
            <a:ext cx="2982035" cy="1225662"/>
          </a:xfrm>
          <a:prstGeom prst="rect">
            <a:avLst/>
          </a:prstGeom>
        </p:spPr>
      </p:pic>
      <p:pic>
        <p:nvPicPr>
          <p:cNvPr id="9" name="Immagine 8" descr="Immagine che contiene schermata, linea, quadrato, Policromia&#10;&#10;Descrizione generata automaticamente">
            <a:extLst>
              <a:ext uri="{FF2B5EF4-FFF2-40B4-BE49-F238E27FC236}">
                <a16:creationId xmlns:a16="http://schemas.microsoft.com/office/drawing/2014/main" id="{A11683A7-EC0B-D383-A113-F0A5156CB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3459" y="4203738"/>
            <a:ext cx="2982034" cy="1412975"/>
          </a:xfrm>
          <a:prstGeom prst="rect">
            <a:avLst/>
          </a:prstGeom>
        </p:spPr>
      </p:pic>
      <p:pic>
        <p:nvPicPr>
          <p:cNvPr id="11" name="Immagine 10" descr="Immagine che contiene testo, Carattere, logo, Elementi grafici&#10;&#10;Descrizione generata automaticamente">
            <a:extLst>
              <a:ext uri="{FF2B5EF4-FFF2-40B4-BE49-F238E27FC236}">
                <a16:creationId xmlns:a16="http://schemas.microsoft.com/office/drawing/2014/main" id="{4507D9F2-B00F-3466-9F54-85E3BE67C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1765" y="4232279"/>
            <a:ext cx="2982035" cy="1355894"/>
          </a:xfrm>
          <a:prstGeom prst="rect">
            <a:avLst/>
          </a:prstGeom>
        </p:spPr>
      </p:pic>
    </p:spTree>
    <p:extLst>
      <p:ext uri="{BB962C8B-B14F-4D97-AF65-F5344CB8AC3E}">
        <p14:creationId xmlns:p14="http://schemas.microsoft.com/office/powerpoint/2010/main" val="9548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D789605-2DBA-0A79-4EBD-B52BD1FBA316}"/>
              </a:ext>
            </a:extLst>
          </p:cNvPr>
          <p:cNvSpPr>
            <a:spLocks noGrp="1"/>
          </p:cNvSpPr>
          <p:nvPr>
            <p:ph type="title"/>
          </p:nvPr>
        </p:nvSpPr>
        <p:spPr/>
        <p:txBody>
          <a:bodyPr/>
          <a:lstStyle/>
          <a:p>
            <a:r>
              <a:rPr lang="it-IT" dirty="0"/>
              <a:t>Cifrari </a:t>
            </a:r>
            <a:r>
              <a:rPr lang="it-IT" i="1" dirty="0"/>
              <a:t>asimmetrici</a:t>
            </a:r>
            <a:r>
              <a:rPr lang="it-IT" dirty="0"/>
              <a:t> vs cifrari </a:t>
            </a:r>
            <a:r>
              <a:rPr lang="it-IT" i="1" dirty="0"/>
              <a:t>simmetrici</a:t>
            </a:r>
          </a:p>
        </p:txBody>
      </p:sp>
      <p:pic>
        <p:nvPicPr>
          <p:cNvPr id="5" name="Segnaposto contenuto 4" descr="Immagine che contiene schermata, Elementi grafici&#10;&#10;Descrizione generata automaticamente">
            <a:extLst>
              <a:ext uri="{FF2B5EF4-FFF2-40B4-BE49-F238E27FC236}">
                <a16:creationId xmlns:a16="http://schemas.microsoft.com/office/drawing/2014/main" id="{13513688-1C14-292E-98DD-0F5F4C7C727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386880" y="1910402"/>
            <a:ext cx="4379080" cy="2642548"/>
          </a:xfrm>
        </p:spPr>
      </p:pic>
      <p:pic>
        <p:nvPicPr>
          <p:cNvPr id="7" name="Immagine 6" descr="Immagine che contiene testo, schermata, Carattere, diagramma&#10;&#10;Descrizione generata automaticamente">
            <a:extLst>
              <a:ext uri="{FF2B5EF4-FFF2-40B4-BE49-F238E27FC236}">
                <a16:creationId xmlns:a16="http://schemas.microsoft.com/office/drawing/2014/main" id="{5E74361C-124A-4CCE-7F48-5C6D10773E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040" y="1910402"/>
            <a:ext cx="6024701" cy="2642548"/>
          </a:xfrm>
          <a:prstGeom prst="rect">
            <a:avLst/>
          </a:prstGeom>
        </p:spPr>
      </p:pic>
      <p:pic>
        <p:nvPicPr>
          <p:cNvPr id="8" name="Immagine 7" descr="Immagine che contiene schermata, linea, Elementi grafici, Blu elettrico&#10;&#10;Descrizione generata automaticamente">
            <a:extLst>
              <a:ext uri="{FF2B5EF4-FFF2-40B4-BE49-F238E27FC236}">
                <a16:creationId xmlns:a16="http://schemas.microsoft.com/office/drawing/2014/main" id="{FC87029E-87B0-629C-96D5-3E8F3645F66F}"/>
              </a:ext>
            </a:extLst>
          </p:cNvPr>
          <p:cNvPicPr>
            <a:picLocks noChangeAspect="1"/>
          </p:cNvPicPr>
          <p:nvPr/>
        </p:nvPicPr>
        <p:blipFill rotWithShape="1">
          <a:blip r:embed="rId5">
            <a:extLst>
              <a:ext uri="{28A0092B-C50C-407E-A947-70E740481C1C}">
                <a14:useLocalDpi xmlns:a14="http://schemas.microsoft.com/office/drawing/2010/main" val="0"/>
              </a:ext>
            </a:extLst>
          </a:blip>
          <a:srcRect l="4635" r="4881"/>
          <a:stretch/>
        </p:blipFill>
        <p:spPr>
          <a:xfrm>
            <a:off x="1947372" y="4772664"/>
            <a:ext cx="2982035" cy="1225662"/>
          </a:xfrm>
          <a:prstGeom prst="rect">
            <a:avLst/>
          </a:prstGeom>
        </p:spPr>
      </p:pic>
      <p:pic>
        <p:nvPicPr>
          <p:cNvPr id="10" name="Immagine 9" descr="Immagine che contiene testo, Carattere, Elementi grafici, schermata&#10;&#10;Descrizione generata automaticamente">
            <a:extLst>
              <a:ext uri="{FF2B5EF4-FFF2-40B4-BE49-F238E27FC236}">
                <a16:creationId xmlns:a16="http://schemas.microsoft.com/office/drawing/2014/main" id="{ADBD6E68-34C4-C58F-7DB9-3B64913952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53687" y="4852276"/>
            <a:ext cx="1045466" cy="1146050"/>
          </a:xfrm>
          <a:prstGeom prst="rect">
            <a:avLst/>
          </a:prstGeom>
        </p:spPr>
      </p:pic>
    </p:spTree>
    <p:extLst>
      <p:ext uri="{BB962C8B-B14F-4D97-AF65-F5344CB8AC3E}">
        <p14:creationId xmlns:p14="http://schemas.microsoft.com/office/powerpoint/2010/main" val="2246754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60158-DB99-1EFD-2E4E-0E219B0F89DA}"/>
              </a:ext>
            </a:extLst>
          </p:cNvPr>
          <p:cNvSpPr>
            <a:spLocks noGrp="1"/>
          </p:cNvSpPr>
          <p:nvPr>
            <p:ph type="title"/>
          </p:nvPr>
        </p:nvSpPr>
        <p:spPr/>
        <p:txBody>
          <a:bodyPr/>
          <a:lstStyle/>
          <a:p>
            <a:r>
              <a:rPr lang="it-IT" dirty="0" err="1"/>
              <a:t>Outline</a:t>
            </a:r>
            <a:endParaRPr lang="it-IT" dirty="0"/>
          </a:p>
        </p:txBody>
      </p:sp>
      <p:graphicFrame>
        <p:nvGraphicFramePr>
          <p:cNvPr id="5" name="Segnaposto contenuto 2">
            <a:extLst>
              <a:ext uri="{FF2B5EF4-FFF2-40B4-BE49-F238E27FC236}">
                <a16:creationId xmlns:a16="http://schemas.microsoft.com/office/drawing/2014/main" id="{8634D71D-A4B1-233C-2884-39B85F285917}"/>
              </a:ext>
            </a:extLst>
          </p:cNvPr>
          <p:cNvGraphicFramePr>
            <a:graphicFrameLocks noGrp="1"/>
          </p:cNvGraphicFramePr>
          <p:nvPr>
            <p:ph idx="1"/>
            <p:extLst>
              <p:ext uri="{D42A27DB-BD31-4B8C-83A1-F6EECF244321}">
                <p14:modId xmlns:p14="http://schemas.microsoft.com/office/powerpoint/2010/main" val="2447731239"/>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02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72CA208-352E-B21F-2011-39EC06DCEFE5}"/>
              </a:ext>
            </a:extLst>
          </p:cNvPr>
          <p:cNvSpPr>
            <a:spLocks noGrp="1"/>
          </p:cNvSpPr>
          <p:nvPr>
            <p:ph type="title"/>
          </p:nvPr>
        </p:nvSpPr>
        <p:spPr>
          <a:xfrm>
            <a:off x="633456" y="486184"/>
            <a:ext cx="5397237" cy="1325563"/>
          </a:xfrm>
        </p:spPr>
        <p:txBody>
          <a:bodyPr>
            <a:normAutofit/>
          </a:bodyPr>
          <a:lstStyle/>
          <a:p>
            <a:r>
              <a:rPr lang="it-IT"/>
              <a:t>E come cifrario </a:t>
            </a:r>
            <a:r>
              <a:rPr lang="it-IT" i="1"/>
              <a:t>simmetrico</a:t>
            </a:r>
            <a:r>
              <a:rPr lang="it-IT"/>
              <a:t>?</a:t>
            </a:r>
            <a:endParaRPr lang="it-IT" dirty="0"/>
          </a:p>
        </p:txBody>
      </p:sp>
      <p:sp>
        <p:nvSpPr>
          <p:cNvPr id="11" name="Content Placeholder 10">
            <a:extLst>
              <a:ext uri="{FF2B5EF4-FFF2-40B4-BE49-F238E27FC236}">
                <a16:creationId xmlns:a16="http://schemas.microsoft.com/office/drawing/2014/main" id="{0071DF8E-3AE3-E9B7-1103-839147E12427}"/>
              </a:ext>
            </a:extLst>
          </p:cNvPr>
          <p:cNvSpPr>
            <a:spLocks noGrp="1"/>
          </p:cNvSpPr>
          <p:nvPr>
            <p:ph idx="1"/>
          </p:nvPr>
        </p:nvSpPr>
        <p:spPr>
          <a:xfrm>
            <a:off x="633456" y="1946684"/>
            <a:ext cx="5397237" cy="4351338"/>
          </a:xfrm>
        </p:spPr>
        <p:txBody>
          <a:bodyPr>
            <a:normAutofit/>
          </a:bodyPr>
          <a:lstStyle/>
          <a:p>
            <a:pPr marL="0" indent="0">
              <a:buNone/>
            </a:pPr>
            <a:r>
              <a:rPr lang="it-IT" sz="2400" dirty="0"/>
              <a:t>È stato dimostrato che </a:t>
            </a:r>
            <a:r>
              <a:rPr lang="it-IT" sz="2400" b="1" dirty="0"/>
              <a:t>AES</a:t>
            </a:r>
            <a:r>
              <a:rPr lang="it-IT" sz="2400" dirty="0"/>
              <a:t> può resistere all’attacco di un computer quantistico, seppur garantendo una sicurezza inferiore</a:t>
            </a:r>
          </a:p>
        </p:txBody>
      </p:sp>
      <p:pic>
        <p:nvPicPr>
          <p:cNvPr id="5" name="Segnaposto contenuto 4" descr="Immagine che contiene testo, schermata&#10;&#10;Descrizione generata automaticamente">
            <a:extLst>
              <a:ext uri="{FF2B5EF4-FFF2-40B4-BE49-F238E27FC236}">
                <a16:creationId xmlns:a16="http://schemas.microsoft.com/office/drawing/2014/main" id="{F1E53224-BB74-6109-C1CD-DC3CDBAD6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677" y="847621"/>
            <a:ext cx="5547421" cy="2676629"/>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16" name="Freeform: Shape 15">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Carattere, Elementi grafici, schermata&#10;&#10;Descrizione generata automaticamente">
            <a:extLst>
              <a:ext uri="{FF2B5EF4-FFF2-40B4-BE49-F238E27FC236}">
                <a16:creationId xmlns:a16="http://schemas.microsoft.com/office/drawing/2014/main" id="{0B54C29D-B606-BD31-3433-AEEE5C6FF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257" y="4371871"/>
            <a:ext cx="1736300" cy="190334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8" name="Arc 17">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504802" flipH="1">
            <a:off x="6443172"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691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FC3612C-CA09-F1C6-00EB-CDC1CE3A362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Soluzione</a:t>
            </a:r>
          </a:p>
        </p:txBody>
      </p:sp>
      <p:pic>
        <p:nvPicPr>
          <p:cNvPr id="7" name="Graphic 6" descr="Lampadina">
            <a:extLst>
              <a:ext uri="{FF2B5EF4-FFF2-40B4-BE49-F238E27FC236}">
                <a16:creationId xmlns:a16="http://schemas.microsoft.com/office/drawing/2014/main" id="{B73E58E2-452D-A01D-D8F9-932FCF1793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1" name="Oval 3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08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7577-3EA9-4FE0-98CB-03FECDF300B3}"/>
              </a:ext>
            </a:extLst>
          </p:cNvPr>
          <p:cNvSpPr>
            <a:spLocks noGrp="1"/>
          </p:cNvSpPr>
          <p:nvPr>
            <p:ph type="title"/>
          </p:nvPr>
        </p:nvSpPr>
        <p:spPr/>
        <p:txBody>
          <a:bodyPr/>
          <a:lstStyle/>
          <a:p>
            <a:r>
              <a:rPr lang="it-IT" dirty="0"/>
              <a:t>Qual è l’idea?</a:t>
            </a:r>
          </a:p>
        </p:txBody>
      </p:sp>
      <p:sp>
        <p:nvSpPr>
          <p:cNvPr id="3" name="Segnaposto contenuto 2">
            <a:extLst>
              <a:ext uri="{FF2B5EF4-FFF2-40B4-BE49-F238E27FC236}">
                <a16:creationId xmlns:a16="http://schemas.microsoft.com/office/drawing/2014/main" id="{40FEB261-1C04-763A-D7D7-921A9705E198}"/>
              </a:ext>
            </a:extLst>
          </p:cNvPr>
          <p:cNvSpPr>
            <a:spLocks noGrp="1"/>
          </p:cNvSpPr>
          <p:nvPr>
            <p:ph idx="1"/>
          </p:nvPr>
        </p:nvSpPr>
        <p:spPr/>
        <p:txBody>
          <a:bodyPr/>
          <a:lstStyle/>
          <a:p>
            <a:pPr marL="0" indent="0">
              <a:buNone/>
            </a:pPr>
            <a:r>
              <a:rPr lang="it-IT" dirty="0"/>
              <a:t>Realizzare un </a:t>
            </a:r>
            <a:r>
              <a:rPr lang="it-IT" b="1" dirty="0"/>
              <a:t>cifrario ibrido</a:t>
            </a:r>
            <a:r>
              <a:rPr lang="it-IT" dirty="0"/>
              <a:t> per scambiare una chiave di sessione tra due </a:t>
            </a:r>
            <a:r>
              <a:rPr lang="it-IT" i="1" dirty="0"/>
              <a:t>ECU</a:t>
            </a:r>
          </a:p>
          <a:p>
            <a:pPr marL="0" indent="0">
              <a:buNone/>
            </a:pPr>
            <a:endParaRPr lang="it-IT" b="1" i="1" dirty="0"/>
          </a:p>
          <a:p>
            <a:pPr marL="0" indent="0">
              <a:buNone/>
            </a:pPr>
            <a:r>
              <a:rPr lang="it-IT" b="1" dirty="0"/>
              <a:t>Kyber-512</a:t>
            </a:r>
          </a:p>
          <a:p>
            <a:pPr marL="0" indent="0">
              <a:buNone/>
            </a:pPr>
            <a:r>
              <a:rPr lang="it-IT" b="1" dirty="0"/>
              <a:t>AES-256</a:t>
            </a:r>
          </a:p>
        </p:txBody>
      </p:sp>
      <p:pic>
        <p:nvPicPr>
          <p:cNvPr id="7" name="Immagine 6" descr="Immagine che contiene testo, diagramma, schermata, linea&#10;&#10;Descrizione generata automaticamente">
            <a:extLst>
              <a:ext uri="{FF2B5EF4-FFF2-40B4-BE49-F238E27FC236}">
                <a16:creationId xmlns:a16="http://schemas.microsoft.com/office/drawing/2014/main" id="{60A0DDAE-10AB-AA0C-83A2-FB485396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388" y="2661389"/>
            <a:ext cx="7491412" cy="4196611"/>
          </a:xfrm>
          <a:prstGeom prst="rect">
            <a:avLst/>
          </a:prstGeom>
        </p:spPr>
      </p:pic>
    </p:spTree>
    <p:extLst>
      <p:ext uri="{BB962C8B-B14F-4D97-AF65-F5344CB8AC3E}">
        <p14:creationId xmlns:p14="http://schemas.microsoft.com/office/powerpoint/2010/main" val="31514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C29E8-2FBA-8496-2181-920D71247096}"/>
              </a:ext>
            </a:extLst>
          </p:cNvPr>
          <p:cNvSpPr>
            <a:spLocks noGrp="1"/>
          </p:cNvSpPr>
          <p:nvPr>
            <p:ph type="title"/>
          </p:nvPr>
        </p:nvSpPr>
        <p:spPr/>
        <p:txBody>
          <a:bodyPr/>
          <a:lstStyle/>
          <a:p>
            <a:r>
              <a:rPr lang="it-IT" dirty="0"/>
              <a:t>Effetto su </a:t>
            </a:r>
            <a:r>
              <a:rPr lang="it-IT" i="1" dirty="0"/>
              <a:t>CAN</a:t>
            </a:r>
            <a:endParaRPr lang="it-IT" dirty="0"/>
          </a:p>
        </p:txBody>
      </p:sp>
      <p:pic>
        <p:nvPicPr>
          <p:cNvPr id="5" name="Segnaposto contenuto 4" descr="Immagine che contiene Rettangolo, diagramma, linea, schermata&#10;&#10;Descrizione generata automaticamente">
            <a:extLst>
              <a:ext uri="{FF2B5EF4-FFF2-40B4-BE49-F238E27FC236}">
                <a16:creationId xmlns:a16="http://schemas.microsoft.com/office/drawing/2014/main" id="{D27DD626-D604-5B1F-DD0B-E0D0F76F4C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6142" y="1825626"/>
            <a:ext cx="6793452" cy="3252891"/>
          </a:xfrm>
        </p:spPr>
      </p:pic>
      <p:pic>
        <p:nvPicPr>
          <p:cNvPr id="7" name="Immagine 6" descr="Immagine che contiene testo, schermata, diagramma, software&#10;&#10;Descrizione generata automaticamente">
            <a:extLst>
              <a:ext uri="{FF2B5EF4-FFF2-40B4-BE49-F238E27FC236}">
                <a16:creationId xmlns:a16="http://schemas.microsoft.com/office/drawing/2014/main" id="{E843C559-CE48-904D-93B8-E4907A4A6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142" y="1825626"/>
            <a:ext cx="6793452" cy="4667249"/>
          </a:xfrm>
          <a:prstGeom prst="rect">
            <a:avLst/>
          </a:prstGeom>
        </p:spPr>
      </p:pic>
    </p:spTree>
    <p:extLst>
      <p:ext uri="{BB962C8B-B14F-4D97-AF65-F5344CB8AC3E}">
        <p14:creationId xmlns:p14="http://schemas.microsoft.com/office/powerpoint/2010/main" val="14304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16BBF4-BB9C-8FB9-B2EB-C885DB46742A}"/>
              </a:ext>
            </a:extLst>
          </p:cNvPr>
          <p:cNvSpPr>
            <a:spLocks noGrp="1"/>
          </p:cNvSpPr>
          <p:nvPr>
            <p:ph type="title"/>
          </p:nvPr>
        </p:nvSpPr>
        <p:spPr/>
        <p:txBody>
          <a:bodyPr/>
          <a:lstStyle/>
          <a:p>
            <a:r>
              <a:rPr lang="it-IT" dirty="0"/>
              <a:t>Come introdurre la modifica?</a:t>
            </a:r>
          </a:p>
        </p:txBody>
      </p:sp>
      <p:sp>
        <p:nvSpPr>
          <p:cNvPr id="3" name="Segnaposto contenuto 2">
            <a:extLst>
              <a:ext uri="{FF2B5EF4-FFF2-40B4-BE49-F238E27FC236}">
                <a16:creationId xmlns:a16="http://schemas.microsoft.com/office/drawing/2014/main" id="{D676212C-23F0-369F-1902-BA31FCE4D3F4}"/>
              </a:ext>
            </a:extLst>
          </p:cNvPr>
          <p:cNvSpPr>
            <a:spLocks noGrp="1"/>
          </p:cNvSpPr>
          <p:nvPr>
            <p:ph idx="1"/>
          </p:nvPr>
        </p:nvSpPr>
        <p:spPr/>
        <p:txBody>
          <a:bodyPr/>
          <a:lstStyle/>
          <a:p>
            <a:pPr marL="0" indent="0">
              <a:buNone/>
            </a:pPr>
            <a:r>
              <a:rPr lang="it-IT" dirty="0"/>
              <a:t>Per evitare di apportare modifiche a </a:t>
            </a:r>
            <a:r>
              <a:rPr lang="it-IT" i="1" dirty="0"/>
              <a:t>CAN</a:t>
            </a:r>
            <a:r>
              <a:rPr lang="it-IT" dirty="0"/>
              <a:t> o all’hardware si può agire sull’applicativo</a:t>
            </a:r>
          </a:p>
          <a:p>
            <a:pPr marL="0" indent="0">
              <a:buNone/>
            </a:pPr>
            <a:endParaRPr lang="it-IT" dirty="0"/>
          </a:p>
          <a:p>
            <a:pPr marL="0" indent="0">
              <a:buNone/>
            </a:pPr>
            <a:r>
              <a:rPr lang="it-IT" dirty="0"/>
              <a:t>Si può realizzare un </a:t>
            </a:r>
            <a:r>
              <a:rPr lang="it-IT" b="1" dirty="0"/>
              <a:t>protocollo</a:t>
            </a:r>
            <a:endParaRPr lang="it-IT" dirty="0"/>
          </a:p>
        </p:txBody>
      </p:sp>
    </p:spTree>
    <p:extLst>
      <p:ext uri="{BB962C8B-B14F-4D97-AF65-F5344CB8AC3E}">
        <p14:creationId xmlns:p14="http://schemas.microsoft.com/office/powerpoint/2010/main" val="243266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0508250-621A-25AA-62FF-B46674A7B111}"/>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r>
              <a:rPr lang="en-US" sz="6000" kern="1200">
                <a:solidFill>
                  <a:schemeClr val="tx1"/>
                </a:solidFill>
                <a:latin typeface="+mj-lt"/>
                <a:ea typeface="+mj-ea"/>
                <a:cs typeface="+mj-cs"/>
              </a:rPr>
              <a:t>Il protocollo</a:t>
            </a:r>
          </a:p>
        </p:txBody>
      </p:sp>
      <p:sp>
        <p:nvSpPr>
          <p:cNvPr id="16" name="Freeform: Shape 15">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Segnaposto contenuto 4" descr="Immagine che contiene testo, diagramma, Parallelo, linea&#10;&#10;Descrizione generata automaticamente">
            <a:extLst>
              <a:ext uri="{FF2B5EF4-FFF2-40B4-BE49-F238E27FC236}">
                <a16:creationId xmlns:a16="http://schemas.microsoft.com/office/drawing/2014/main" id="{C039A3CB-EB94-E8F2-470D-029375B32AA7}"/>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81" t="831" r="-404" b="-2"/>
          <a:stretch/>
        </p:blipFill>
        <p:spPr>
          <a:xfrm>
            <a:off x="6792686" y="924025"/>
            <a:ext cx="5038531" cy="4793881"/>
          </a:xfrm>
          <a:prstGeom prst="rect">
            <a:avLst/>
          </a:prstGeom>
        </p:spPr>
      </p:pic>
      <p:sp>
        <p:nvSpPr>
          <p:cNvPr id="20" name="Freeform: Shape 1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88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7916BE2-E9A0-115F-3E91-3B44585B9EAD}"/>
              </a:ext>
            </a:extLst>
          </p:cNvPr>
          <p:cNvSpPr>
            <a:spLocks noGrp="1"/>
          </p:cNvSpPr>
          <p:nvPr>
            <p:ph type="title"/>
          </p:nvPr>
        </p:nvSpPr>
        <p:spPr>
          <a:xfrm>
            <a:off x="838200" y="365125"/>
            <a:ext cx="10515600" cy="1325563"/>
          </a:xfrm>
        </p:spPr>
        <p:txBody>
          <a:bodyPr>
            <a:normAutofit/>
          </a:bodyPr>
          <a:lstStyle/>
          <a:p>
            <a:r>
              <a:rPr lang="it-IT" dirty="0"/>
              <a:t>Realizzazione del protocollo</a:t>
            </a:r>
          </a:p>
        </p:txBody>
      </p:sp>
      <p:sp>
        <p:nvSpPr>
          <p:cNvPr id="3" name="Segnaposto contenuto 2">
            <a:extLst>
              <a:ext uri="{FF2B5EF4-FFF2-40B4-BE49-F238E27FC236}">
                <a16:creationId xmlns:a16="http://schemas.microsoft.com/office/drawing/2014/main" id="{37CD12B3-50F8-8443-DD92-6E23E9563F70}"/>
              </a:ext>
            </a:extLst>
          </p:cNvPr>
          <p:cNvSpPr>
            <a:spLocks noGrp="1"/>
          </p:cNvSpPr>
          <p:nvPr>
            <p:ph idx="1"/>
          </p:nvPr>
        </p:nvSpPr>
        <p:spPr>
          <a:xfrm>
            <a:off x="838200" y="1825625"/>
            <a:ext cx="5393361" cy="4351338"/>
          </a:xfrm>
        </p:spPr>
        <p:txBody>
          <a:bodyPr>
            <a:normAutofit/>
          </a:bodyPr>
          <a:lstStyle/>
          <a:p>
            <a:pPr marL="0" indent="0">
              <a:buNone/>
            </a:pPr>
            <a:r>
              <a:rPr lang="it-IT" sz="2400" dirty="0"/>
              <a:t>Ad ogni </a:t>
            </a:r>
            <a:r>
              <a:rPr lang="it-IT" sz="2400" i="1" dirty="0"/>
              <a:t>ECU</a:t>
            </a:r>
            <a:r>
              <a:rPr lang="it-IT" sz="2400" dirty="0"/>
              <a:t> viene assegnato un </a:t>
            </a:r>
            <a:r>
              <a:rPr lang="it-IT" sz="2400" b="1" dirty="0"/>
              <a:t>numero</a:t>
            </a:r>
            <a:r>
              <a:rPr lang="it-IT" sz="2400" dirty="0"/>
              <a:t> univoco, e per distinguere i messaggi del protocollo vengono utilizzati gli </a:t>
            </a:r>
            <a:r>
              <a:rPr lang="it-IT" sz="2400" b="1" dirty="0"/>
              <a:t>ID</a:t>
            </a:r>
            <a:r>
              <a:rPr lang="it-IT" sz="2400" dirty="0"/>
              <a:t> </a:t>
            </a:r>
            <a:r>
              <a:rPr lang="it-IT" sz="2400" i="1" dirty="0"/>
              <a:t>CAN</a:t>
            </a:r>
            <a:r>
              <a:rPr lang="it-IT" sz="2400" dirty="0"/>
              <a:t> non assegnati</a:t>
            </a:r>
          </a:p>
          <a:p>
            <a:pPr marL="0" indent="0">
              <a:buNone/>
            </a:pPr>
            <a:endParaRPr lang="it-IT" sz="2400" dirty="0"/>
          </a:p>
          <a:p>
            <a:pPr marL="0" indent="0">
              <a:buNone/>
            </a:pPr>
            <a:r>
              <a:rPr lang="it-IT" sz="2400" dirty="0"/>
              <a:t>Il primo messaggio che sarà inviato avrà l’</a:t>
            </a:r>
            <a:r>
              <a:rPr lang="it-IT" sz="2400" b="1" dirty="0"/>
              <a:t>ID</a:t>
            </a:r>
            <a:r>
              <a:rPr lang="it-IT" sz="2400" dirty="0"/>
              <a:t> che specifica l’intenzione e come payload il</a:t>
            </a:r>
            <a:r>
              <a:rPr lang="it-IT" sz="2400" b="1" dirty="0"/>
              <a:t> numero univoco</a:t>
            </a:r>
            <a:r>
              <a:rPr lang="it-IT" sz="2400" dirty="0"/>
              <a:t>, questo sarà seguito da altri messaggi che contengono il payload effettivo da inviare</a:t>
            </a:r>
          </a:p>
        </p:txBody>
      </p:sp>
      <p:graphicFrame>
        <p:nvGraphicFramePr>
          <p:cNvPr id="4" name="Tabella 3">
            <a:extLst>
              <a:ext uri="{FF2B5EF4-FFF2-40B4-BE49-F238E27FC236}">
                <a16:creationId xmlns:a16="http://schemas.microsoft.com/office/drawing/2014/main" id="{16FE177A-A998-946D-8591-B769B5F39492}"/>
              </a:ext>
            </a:extLst>
          </p:cNvPr>
          <p:cNvGraphicFramePr>
            <a:graphicFrameLocks noGrp="1"/>
          </p:cNvGraphicFramePr>
          <p:nvPr>
            <p:extLst>
              <p:ext uri="{D42A27DB-BD31-4B8C-83A1-F6EECF244321}">
                <p14:modId xmlns:p14="http://schemas.microsoft.com/office/powerpoint/2010/main" val="3374903644"/>
              </p:ext>
            </p:extLst>
          </p:nvPr>
        </p:nvGraphicFramePr>
        <p:xfrm>
          <a:off x="6966862" y="1338898"/>
          <a:ext cx="4869334" cy="5519109"/>
        </p:xfrm>
        <a:graphic>
          <a:graphicData uri="http://schemas.openxmlformats.org/drawingml/2006/table">
            <a:tbl>
              <a:tblPr firstRow="1" bandRow="1">
                <a:tableStyleId>{5C22544A-7EE6-4342-B048-85BDC9FD1C3A}</a:tableStyleId>
              </a:tblPr>
              <a:tblGrid>
                <a:gridCol w="1293802">
                  <a:extLst>
                    <a:ext uri="{9D8B030D-6E8A-4147-A177-3AD203B41FA5}">
                      <a16:colId xmlns:a16="http://schemas.microsoft.com/office/drawing/2014/main" val="3793283872"/>
                    </a:ext>
                  </a:extLst>
                </a:gridCol>
                <a:gridCol w="3575532">
                  <a:extLst>
                    <a:ext uri="{9D8B030D-6E8A-4147-A177-3AD203B41FA5}">
                      <a16:colId xmlns:a16="http://schemas.microsoft.com/office/drawing/2014/main" val="4007397771"/>
                    </a:ext>
                  </a:extLst>
                </a:gridCol>
              </a:tblGrid>
              <a:tr h="726815">
                <a:tc>
                  <a:txBody>
                    <a:bodyPr/>
                    <a:lstStyle/>
                    <a:p>
                      <a:r>
                        <a:rPr lang="it-IT" sz="1900"/>
                        <a:t>ID utilizzato</a:t>
                      </a:r>
                    </a:p>
                  </a:txBody>
                  <a:tcPr marL="100547" marR="100547" marT="50273" marB="50273"/>
                </a:tc>
                <a:tc>
                  <a:txBody>
                    <a:bodyPr/>
                    <a:lstStyle/>
                    <a:p>
                      <a:r>
                        <a:rPr lang="it-IT" sz="1900"/>
                        <a:t>Funzione assegnata</a:t>
                      </a:r>
                    </a:p>
                  </a:txBody>
                  <a:tcPr marL="100547" marR="100547" marT="50273" marB="50273"/>
                </a:tc>
                <a:extLst>
                  <a:ext uri="{0D108BD9-81ED-4DB2-BD59-A6C34878D82A}">
                    <a16:rowId xmlns:a16="http://schemas.microsoft.com/office/drawing/2014/main" val="1469930509"/>
                  </a:ext>
                </a:extLst>
              </a:tr>
              <a:tr h="431405">
                <a:tc>
                  <a:txBody>
                    <a:bodyPr/>
                    <a:lstStyle/>
                    <a:p>
                      <a:r>
                        <a:rPr lang="it-IT" sz="1900" b="1"/>
                        <a:t>111</a:t>
                      </a:r>
                    </a:p>
                  </a:txBody>
                  <a:tcPr marL="100547" marR="100547" marT="50273" marB="50273"/>
                </a:tc>
                <a:tc>
                  <a:txBody>
                    <a:bodyPr/>
                    <a:lstStyle/>
                    <a:p>
                      <a:r>
                        <a:rPr lang="it-IT" sz="1900"/>
                        <a:t>Invio della </a:t>
                      </a:r>
                      <a:r>
                        <a:rPr lang="it-IT" sz="1900" b="1"/>
                        <a:t>chiave pubblica</a:t>
                      </a:r>
                      <a:endParaRPr lang="it-IT" sz="1900"/>
                    </a:p>
                  </a:txBody>
                  <a:tcPr marL="100547" marR="100547" marT="50273" marB="50273"/>
                </a:tc>
                <a:extLst>
                  <a:ext uri="{0D108BD9-81ED-4DB2-BD59-A6C34878D82A}">
                    <a16:rowId xmlns:a16="http://schemas.microsoft.com/office/drawing/2014/main" val="2669108996"/>
                  </a:ext>
                </a:extLst>
              </a:tr>
              <a:tr h="726815">
                <a:tc>
                  <a:txBody>
                    <a:bodyPr/>
                    <a:lstStyle/>
                    <a:p>
                      <a:r>
                        <a:rPr lang="it-IT" sz="1900" b="1"/>
                        <a:t>112</a:t>
                      </a:r>
                    </a:p>
                  </a:txBody>
                  <a:tcPr marL="100547" marR="100547" marT="50273" marB="50273"/>
                </a:tc>
                <a:tc>
                  <a:txBody>
                    <a:bodyPr/>
                    <a:lstStyle/>
                    <a:p>
                      <a:r>
                        <a:rPr lang="it-IT" sz="1900"/>
                        <a:t>Richiesta invio della </a:t>
                      </a:r>
                      <a:r>
                        <a:rPr lang="it-IT" sz="1900" b="1"/>
                        <a:t>chiave pubblica</a:t>
                      </a:r>
                      <a:endParaRPr lang="it-IT" sz="1900"/>
                    </a:p>
                  </a:txBody>
                  <a:tcPr marL="100547" marR="100547" marT="50273" marB="50273"/>
                </a:tc>
                <a:extLst>
                  <a:ext uri="{0D108BD9-81ED-4DB2-BD59-A6C34878D82A}">
                    <a16:rowId xmlns:a16="http://schemas.microsoft.com/office/drawing/2014/main" val="2346450099"/>
                  </a:ext>
                </a:extLst>
              </a:tr>
              <a:tr h="726815">
                <a:tc>
                  <a:txBody>
                    <a:bodyPr/>
                    <a:lstStyle/>
                    <a:p>
                      <a:r>
                        <a:rPr lang="it-IT" sz="1900" b="1"/>
                        <a:t>122</a:t>
                      </a:r>
                    </a:p>
                  </a:txBody>
                  <a:tcPr marL="100547" marR="100547" marT="50273" marB="50273"/>
                </a:tc>
                <a:tc>
                  <a:txBody>
                    <a:bodyPr/>
                    <a:lstStyle/>
                    <a:p>
                      <a:r>
                        <a:rPr lang="it-IT" sz="1900"/>
                        <a:t>Invio della </a:t>
                      </a:r>
                      <a:r>
                        <a:rPr lang="it-IT" sz="1900" b="1"/>
                        <a:t>capsula</a:t>
                      </a:r>
                      <a:r>
                        <a:rPr lang="it-IT" sz="1900" b="0"/>
                        <a:t> con la </a:t>
                      </a:r>
                      <a:r>
                        <a:rPr lang="it-IT" sz="1900" b="1"/>
                        <a:t>chiave di sessione</a:t>
                      </a:r>
                    </a:p>
                  </a:txBody>
                  <a:tcPr marL="100547" marR="100547" marT="50273" marB="50273"/>
                </a:tc>
                <a:extLst>
                  <a:ext uri="{0D108BD9-81ED-4DB2-BD59-A6C34878D82A}">
                    <a16:rowId xmlns:a16="http://schemas.microsoft.com/office/drawing/2014/main" val="1885366000"/>
                  </a:ext>
                </a:extLst>
              </a:tr>
              <a:tr h="1022224">
                <a:tc>
                  <a:txBody>
                    <a:bodyPr/>
                    <a:lstStyle/>
                    <a:p>
                      <a:r>
                        <a:rPr lang="it-IT" sz="1900" b="1"/>
                        <a:t>123</a:t>
                      </a:r>
                    </a:p>
                  </a:txBody>
                  <a:tcPr marL="100547" marR="100547" marT="50273" marB="50273"/>
                </a:tc>
                <a:tc>
                  <a:txBody>
                    <a:bodyPr/>
                    <a:lstStyle/>
                    <a:p>
                      <a:r>
                        <a:rPr lang="it-IT" sz="1900"/>
                        <a:t>Richiesta di generare una nuova </a:t>
                      </a:r>
                      <a:r>
                        <a:rPr lang="it-IT" sz="1900" b="1"/>
                        <a:t>capsula </a:t>
                      </a:r>
                      <a:r>
                        <a:rPr lang="it-IT" sz="1900" b="0"/>
                        <a:t>con </a:t>
                      </a:r>
                      <a:r>
                        <a:rPr lang="it-IT" sz="1900" b="1"/>
                        <a:t>chiave di sessione</a:t>
                      </a:r>
                      <a:endParaRPr lang="it-IT" sz="1900"/>
                    </a:p>
                  </a:txBody>
                  <a:tcPr marL="100547" marR="100547" marT="50273" marB="50273"/>
                </a:tc>
                <a:extLst>
                  <a:ext uri="{0D108BD9-81ED-4DB2-BD59-A6C34878D82A}">
                    <a16:rowId xmlns:a16="http://schemas.microsoft.com/office/drawing/2014/main" val="2801813360"/>
                  </a:ext>
                </a:extLst>
              </a:tr>
              <a:tr h="726815">
                <a:tc>
                  <a:txBody>
                    <a:bodyPr/>
                    <a:lstStyle/>
                    <a:p>
                      <a:r>
                        <a:rPr lang="it-IT" sz="1900" b="1"/>
                        <a:t>A</a:t>
                      </a:r>
                    </a:p>
                  </a:txBody>
                  <a:tcPr marL="100547" marR="100547" marT="50273" marB="50273"/>
                </a:tc>
                <a:tc>
                  <a:txBody>
                    <a:bodyPr/>
                    <a:lstStyle/>
                    <a:p>
                      <a:r>
                        <a:rPr lang="it-IT" sz="1900" b="0"/>
                        <a:t>Generazione di traffico casuale</a:t>
                      </a:r>
                    </a:p>
                  </a:txBody>
                  <a:tcPr marL="100547" marR="100547" marT="50273" marB="50273"/>
                </a:tc>
                <a:extLst>
                  <a:ext uri="{0D108BD9-81ED-4DB2-BD59-A6C34878D82A}">
                    <a16:rowId xmlns:a16="http://schemas.microsoft.com/office/drawing/2014/main" val="4225395856"/>
                  </a:ext>
                </a:extLst>
              </a:tr>
              <a:tr h="726815">
                <a:tc>
                  <a:txBody>
                    <a:bodyPr/>
                    <a:lstStyle/>
                    <a:p>
                      <a:r>
                        <a:rPr lang="it-IT" sz="1900" b="1"/>
                        <a:t>B</a:t>
                      </a:r>
                    </a:p>
                  </a:txBody>
                  <a:tcPr marL="100547" marR="100547" marT="50273" marB="50273"/>
                </a:tc>
                <a:tc>
                  <a:txBody>
                    <a:bodyPr/>
                    <a:lstStyle/>
                    <a:p>
                      <a:r>
                        <a:rPr lang="it-IT" sz="1900"/>
                        <a:t>Richiesta di generazione di traffico</a:t>
                      </a:r>
                    </a:p>
                  </a:txBody>
                  <a:tcPr marL="100547" marR="100547" marT="50273" marB="50273"/>
                </a:tc>
                <a:extLst>
                  <a:ext uri="{0D108BD9-81ED-4DB2-BD59-A6C34878D82A}">
                    <a16:rowId xmlns:a16="http://schemas.microsoft.com/office/drawing/2014/main" val="4099980634"/>
                  </a:ext>
                </a:extLst>
              </a:tr>
              <a:tr h="431405">
                <a:tc>
                  <a:txBody>
                    <a:bodyPr/>
                    <a:lstStyle/>
                    <a:p>
                      <a:r>
                        <a:rPr lang="it-IT" sz="1900" b="1"/>
                        <a:t>0</a:t>
                      </a:r>
                    </a:p>
                  </a:txBody>
                  <a:tcPr marL="100547" marR="100547" marT="50273" marB="50273"/>
                </a:tc>
                <a:tc>
                  <a:txBody>
                    <a:bodyPr/>
                    <a:lstStyle/>
                    <a:p>
                      <a:r>
                        <a:rPr lang="it-IT" sz="1900"/>
                        <a:t>Terminazione dell’applicativo</a:t>
                      </a:r>
                    </a:p>
                  </a:txBody>
                  <a:tcPr marL="100547" marR="100547" marT="50273" marB="50273"/>
                </a:tc>
                <a:extLst>
                  <a:ext uri="{0D108BD9-81ED-4DB2-BD59-A6C34878D82A}">
                    <a16:rowId xmlns:a16="http://schemas.microsoft.com/office/drawing/2014/main" val="1327414279"/>
                  </a:ext>
                </a:extLst>
              </a:tr>
            </a:tbl>
          </a:graphicData>
        </a:graphic>
      </p:graphicFrame>
    </p:spTree>
    <p:extLst>
      <p:ext uri="{BB962C8B-B14F-4D97-AF65-F5344CB8AC3E}">
        <p14:creationId xmlns:p14="http://schemas.microsoft.com/office/powerpoint/2010/main" val="338902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4BB53D-9D9A-AA43-85A6-838DA397DBA2}"/>
              </a:ext>
            </a:extLst>
          </p:cNvPr>
          <p:cNvSpPr>
            <a:spLocks noGrp="1"/>
          </p:cNvSpPr>
          <p:nvPr>
            <p:ph type="title"/>
          </p:nvPr>
        </p:nvSpPr>
        <p:spPr/>
        <p:txBody>
          <a:bodyPr/>
          <a:lstStyle/>
          <a:p>
            <a:r>
              <a:rPr lang="it-IT" dirty="0"/>
              <a:t>E la lunghezza dei messaggi?</a:t>
            </a:r>
          </a:p>
        </p:txBody>
      </p:sp>
      <p:sp>
        <p:nvSpPr>
          <p:cNvPr id="3" name="Segnaposto contenuto 2">
            <a:extLst>
              <a:ext uri="{FF2B5EF4-FFF2-40B4-BE49-F238E27FC236}">
                <a16:creationId xmlns:a16="http://schemas.microsoft.com/office/drawing/2014/main" id="{84907569-0923-2146-E8F9-438DEEC49547}"/>
              </a:ext>
            </a:extLst>
          </p:cNvPr>
          <p:cNvSpPr>
            <a:spLocks noGrp="1"/>
          </p:cNvSpPr>
          <p:nvPr>
            <p:ph idx="1"/>
          </p:nvPr>
        </p:nvSpPr>
        <p:spPr/>
        <p:txBody>
          <a:bodyPr/>
          <a:lstStyle/>
          <a:p>
            <a:pPr marL="0" indent="0">
              <a:buNone/>
            </a:pPr>
            <a:r>
              <a:rPr lang="it-IT" dirty="0"/>
              <a:t>Come si può inviare una chiave pubblica di </a:t>
            </a:r>
            <a:r>
              <a:rPr lang="it-IT" b="1" dirty="0" err="1"/>
              <a:t>kyber</a:t>
            </a:r>
            <a:r>
              <a:rPr lang="it-IT" dirty="0"/>
              <a:t> se questa è lunga 800 byte mentre un messaggio </a:t>
            </a:r>
            <a:r>
              <a:rPr lang="it-IT" i="1" dirty="0"/>
              <a:t>CAN </a:t>
            </a:r>
            <a:r>
              <a:rPr lang="it-IT" dirty="0"/>
              <a:t>può contenere al massimo </a:t>
            </a:r>
            <a:r>
              <a:rPr lang="it-IT" b="1" dirty="0"/>
              <a:t>8 byte</a:t>
            </a:r>
            <a:r>
              <a:rPr lang="it-IT" dirty="0"/>
              <a:t>?</a:t>
            </a:r>
          </a:p>
          <a:p>
            <a:pPr marL="0" indent="0">
              <a:buNone/>
            </a:pPr>
            <a:r>
              <a:rPr lang="it-IT" dirty="0"/>
              <a:t>Stesso discorso anche per la capsula, lunga 768 byte</a:t>
            </a:r>
          </a:p>
          <a:p>
            <a:pPr marL="0" indent="0">
              <a:buNone/>
            </a:pPr>
            <a:endParaRPr lang="it-IT" dirty="0"/>
          </a:p>
          <a:p>
            <a:pPr marL="0" indent="0">
              <a:buNone/>
            </a:pPr>
            <a:r>
              <a:rPr lang="it-IT" dirty="0"/>
              <a:t>La soluzione più semplice è stata partizionare chiave e capsula in messaggi di </a:t>
            </a:r>
            <a:r>
              <a:rPr lang="it-IT" b="1" dirty="0"/>
              <a:t>8 byte</a:t>
            </a:r>
            <a:endParaRPr lang="it-IT" dirty="0"/>
          </a:p>
        </p:txBody>
      </p:sp>
    </p:spTree>
    <p:extLst>
      <p:ext uri="{BB962C8B-B14F-4D97-AF65-F5344CB8AC3E}">
        <p14:creationId xmlns:p14="http://schemas.microsoft.com/office/powerpoint/2010/main" val="4872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EF8C1CD2-E59C-42CC-91D0-39F8E0CF1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CBEC456-25E7-8F62-FE4E-2A5A25AA4EAD}"/>
              </a:ext>
            </a:extLst>
          </p:cNvPr>
          <p:cNvSpPr>
            <a:spLocks noGrp="1"/>
          </p:cNvSpPr>
          <p:nvPr>
            <p:ph type="title"/>
          </p:nvPr>
        </p:nvSpPr>
        <p:spPr>
          <a:xfrm>
            <a:off x="643466" y="753626"/>
            <a:ext cx="5081925" cy="3004145"/>
          </a:xfrm>
        </p:spPr>
        <p:txBody>
          <a:bodyPr vert="horz" lIns="91440" tIns="45720" rIns="91440" bIns="45720" rtlCol="0" anchor="b">
            <a:normAutofit/>
          </a:bodyPr>
          <a:lstStyle/>
          <a:p>
            <a:pPr algn="ctr"/>
            <a:r>
              <a:rPr lang="en-US" sz="6000" kern="1200">
                <a:solidFill>
                  <a:schemeClr val="tx1"/>
                </a:solidFill>
                <a:latin typeface="+mj-lt"/>
                <a:ea typeface="+mj-ea"/>
                <a:cs typeface="+mj-cs"/>
              </a:rPr>
              <a:t>Strumenti utilizzati</a:t>
            </a:r>
          </a:p>
        </p:txBody>
      </p:sp>
      <p:sp>
        <p:nvSpPr>
          <p:cNvPr id="20" name="Freeform: Shape 19">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38" y="0"/>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Segnaposto contenuto 4" descr="Immagine che contiene testo, Carattere, Elementi grafici, tipografia&#10;&#10;Descrizione generata automaticamente">
            <a:extLst>
              <a:ext uri="{FF2B5EF4-FFF2-40B4-BE49-F238E27FC236}">
                <a16:creationId xmlns:a16="http://schemas.microsoft.com/office/drawing/2014/main" id="{775C96F9-90DD-77D6-E894-AFEEB83FD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3938" y="3217183"/>
            <a:ext cx="2872242" cy="653434"/>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pic>
        <p:nvPicPr>
          <p:cNvPr id="9" name="Immagine 8" descr="Immagine che contiene testo, schermata, Carattere, simbolo&#10;&#10;Descrizione generata automaticamente">
            <a:extLst>
              <a:ext uri="{FF2B5EF4-FFF2-40B4-BE49-F238E27FC236}">
                <a16:creationId xmlns:a16="http://schemas.microsoft.com/office/drawing/2014/main" id="{667DB4D3-7569-5EBB-6EEF-FC87D9626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51" y="774174"/>
            <a:ext cx="3453058" cy="17265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22" name="Oval 21">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4703" y="3188257"/>
            <a:ext cx="569514" cy="56951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E97546D8-565E-45FE-8079-058CAED5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323204">
            <a:off x="6438048" y="5222216"/>
            <a:ext cx="1985507" cy="2062273"/>
          </a:xfrm>
          <a:custGeom>
            <a:avLst/>
            <a:gdLst>
              <a:gd name="connsiteX0" fmla="*/ 2129607 w 2170501"/>
              <a:gd name="connsiteY0" fmla="*/ 1918583 h 2254419"/>
              <a:gd name="connsiteX1" fmla="*/ 2170492 w 2170501"/>
              <a:gd name="connsiteY1" fmla="*/ 1986678 h 2254419"/>
              <a:gd name="connsiteX2" fmla="*/ 2143122 w 2170501"/>
              <a:gd name="connsiteY2" fmla="*/ 2219532 h 2254419"/>
              <a:gd name="connsiteX3" fmla="*/ 2134528 w 2170501"/>
              <a:gd name="connsiteY3" fmla="*/ 2254419 h 2254419"/>
              <a:gd name="connsiteX4" fmla="*/ 1992178 w 2170501"/>
              <a:gd name="connsiteY4" fmla="*/ 2205563 h 2254419"/>
              <a:gd name="connsiteX5" fmla="*/ 1995353 w 2170501"/>
              <a:gd name="connsiteY5" fmla="*/ 2192695 h 2254419"/>
              <a:gd name="connsiteX6" fmla="*/ 2020595 w 2170501"/>
              <a:gd name="connsiteY6" fmla="*/ 1978457 h 2254419"/>
              <a:gd name="connsiteX7" fmla="*/ 2102402 w 2170501"/>
              <a:gd name="connsiteY7" fmla="*/ 1910681 h 2254419"/>
              <a:gd name="connsiteX8" fmla="*/ 2129607 w 2170501"/>
              <a:gd name="connsiteY8" fmla="*/ 1918583 h 2254419"/>
              <a:gd name="connsiteX9" fmla="*/ 1874324 w 2170501"/>
              <a:gd name="connsiteY9" fmla="*/ 904226 h 2254419"/>
              <a:gd name="connsiteX10" fmla="*/ 1919011 w 2170501"/>
              <a:gd name="connsiteY10" fmla="*/ 937393 h 2254419"/>
              <a:gd name="connsiteX11" fmla="*/ 2101793 w 2170501"/>
              <a:gd name="connsiteY11" fmla="*/ 1368166 h 2254419"/>
              <a:gd name="connsiteX12" fmla="*/ 2049988 w 2170501"/>
              <a:gd name="connsiteY12" fmla="*/ 1460853 h 2254419"/>
              <a:gd name="connsiteX13" fmla="*/ 2029492 w 2170501"/>
              <a:gd name="connsiteY13" fmla="*/ 1463442 h 2254419"/>
              <a:gd name="connsiteX14" fmla="*/ 2029492 w 2170501"/>
              <a:gd name="connsiteY14" fmla="*/ 1463668 h 2254419"/>
              <a:gd name="connsiteX15" fmla="*/ 1957302 w 2170501"/>
              <a:gd name="connsiteY15" fmla="*/ 1409047 h 2254419"/>
              <a:gd name="connsiteX16" fmla="*/ 1789159 w 2170501"/>
              <a:gd name="connsiteY16" fmla="*/ 1012848 h 2254419"/>
              <a:gd name="connsiteX17" fmla="*/ 1819072 w 2170501"/>
              <a:gd name="connsiteY17" fmla="*/ 910914 h 2254419"/>
              <a:gd name="connsiteX18" fmla="*/ 1874324 w 2170501"/>
              <a:gd name="connsiteY18" fmla="*/ 904226 h 2254419"/>
              <a:gd name="connsiteX19" fmla="*/ 565076 w 2170501"/>
              <a:gd name="connsiteY19" fmla="*/ 25347 h 2254419"/>
              <a:gd name="connsiteX20" fmla="*/ 602104 w 2170501"/>
              <a:gd name="connsiteY20" fmla="*/ 99534 h 2254419"/>
              <a:gd name="connsiteX21" fmla="*/ 527134 w 2170501"/>
              <a:gd name="connsiteY21" fmla="*/ 165379 h 2254419"/>
              <a:gd name="connsiteX22" fmla="*/ 517223 w 2170501"/>
              <a:gd name="connsiteY22" fmla="*/ 164816 h 2254419"/>
              <a:gd name="connsiteX23" fmla="*/ 86562 w 2170501"/>
              <a:gd name="connsiteY23" fmla="*/ 162226 h 2254419"/>
              <a:gd name="connsiteX24" fmla="*/ 886 w 2170501"/>
              <a:gd name="connsiteY24" fmla="*/ 99416 h 2254419"/>
              <a:gd name="connsiteX25" fmla="*/ 63695 w 2170501"/>
              <a:gd name="connsiteY25" fmla="*/ 13740 h 2254419"/>
              <a:gd name="connsiteX26" fmla="*/ 68993 w 2170501"/>
              <a:gd name="connsiteY26" fmla="*/ 13116 h 2254419"/>
              <a:gd name="connsiteX27" fmla="*/ 536819 w 2170501"/>
              <a:gd name="connsiteY27" fmla="*/ 15931 h 2254419"/>
              <a:gd name="connsiteX28" fmla="*/ 565076 w 2170501"/>
              <a:gd name="connsiteY28" fmla="*/ 25347 h 2254419"/>
              <a:gd name="connsiteX29" fmla="*/ 1132468 w 2170501"/>
              <a:gd name="connsiteY29" fmla="*/ 198602 h 2254419"/>
              <a:gd name="connsiteX30" fmla="*/ 1521686 w 2170501"/>
              <a:gd name="connsiteY30" fmla="*/ 458304 h 2254419"/>
              <a:gd name="connsiteX31" fmla="*/ 1529659 w 2170501"/>
              <a:gd name="connsiteY31" fmla="*/ 564078 h 2254419"/>
              <a:gd name="connsiteX32" fmla="*/ 1472583 w 2170501"/>
              <a:gd name="connsiteY32" fmla="*/ 590184 h 2254419"/>
              <a:gd name="connsiteX33" fmla="*/ 1472245 w 2170501"/>
              <a:gd name="connsiteY33" fmla="*/ 590184 h 2254419"/>
              <a:gd name="connsiteX34" fmla="*/ 1423143 w 2170501"/>
              <a:gd name="connsiteY34" fmla="*/ 572389 h 2254419"/>
              <a:gd name="connsiteX35" fmla="*/ 1064896 w 2170501"/>
              <a:gd name="connsiteY35" fmla="*/ 332846 h 2254419"/>
              <a:gd name="connsiteX36" fmla="*/ 1031562 w 2170501"/>
              <a:gd name="connsiteY36" fmla="*/ 231938 h 2254419"/>
              <a:gd name="connsiteX37" fmla="*/ 1132468 w 2170501"/>
              <a:gd name="connsiteY37" fmla="*/ 198602 h 225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501" h="2254419">
                <a:moveTo>
                  <a:pt x="2129607" y="1918583"/>
                </a:moveTo>
                <a:cubicBezTo>
                  <a:pt x="2154398" y="1931279"/>
                  <a:pt x="2170966" y="1957258"/>
                  <a:pt x="2170492" y="1986678"/>
                </a:cubicBezTo>
                <a:cubicBezTo>
                  <a:pt x="2166208" y="2064866"/>
                  <a:pt x="2157057" y="2142632"/>
                  <a:pt x="2143122" y="2219532"/>
                </a:cubicBezTo>
                <a:lnTo>
                  <a:pt x="2134528" y="2254419"/>
                </a:lnTo>
                <a:lnTo>
                  <a:pt x="1992178" y="2205563"/>
                </a:lnTo>
                <a:lnTo>
                  <a:pt x="1995353" y="2192695"/>
                </a:lnTo>
                <a:cubicBezTo>
                  <a:pt x="2008198" y="2121944"/>
                  <a:pt x="2016634" y="2050393"/>
                  <a:pt x="2020595" y="1978457"/>
                </a:cubicBezTo>
                <a:cubicBezTo>
                  <a:pt x="2024469" y="1937147"/>
                  <a:pt x="2061092" y="1906808"/>
                  <a:pt x="2102402" y="1910681"/>
                </a:cubicBezTo>
                <a:cubicBezTo>
                  <a:pt x="2112167" y="1911596"/>
                  <a:pt x="2121344" y="1914352"/>
                  <a:pt x="2129607" y="1918583"/>
                </a:cubicBezTo>
                <a:close/>
                <a:moveTo>
                  <a:pt x="1874324" y="904226"/>
                </a:moveTo>
                <a:cubicBezTo>
                  <a:pt x="1892306" y="908991"/>
                  <a:pt x="1908526" y="920398"/>
                  <a:pt x="1919011" y="937393"/>
                </a:cubicBezTo>
                <a:cubicBezTo>
                  <a:pt x="1997699" y="1072785"/>
                  <a:pt x="2059099" y="1217502"/>
                  <a:pt x="2101793" y="1368166"/>
                </a:cubicBezTo>
                <a:cubicBezTo>
                  <a:pt x="2113067" y="1408067"/>
                  <a:pt x="2089878" y="1449546"/>
                  <a:pt x="2049988" y="1460853"/>
                </a:cubicBezTo>
                <a:cubicBezTo>
                  <a:pt x="2043310" y="1462643"/>
                  <a:pt x="2036406" y="1463511"/>
                  <a:pt x="2029492" y="1463442"/>
                </a:cubicBezTo>
                <a:lnTo>
                  <a:pt x="2029492" y="1463668"/>
                </a:lnTo>
                <a:cubicBezTo>
                  <a:pt x="1995920" y="1463668"/>
                  <a:pt x="1966424" y="1441358"/>
                  <a:pt x="1957302" y="1409047"/>
                </a:cubicBezTo>
                <a:cubicBezTo>
                  <a:pt x="1918054" y="1270468"/>
                  <a:pt x="1861564" y="1137362"/>
                  <a:pt x="1789159" y="1012848"/>
                </a:cubicBezTo>
                <a:cubicBezTo>
                  <a:pt x="1769270" y="976439"/>
                  <a:pt x="1782660" y="930802"/>
                  <a:pt x="1819072" y="910914"/>
                </a:cubicBezTo>
                <a:cubicBezTo>
                  <a:pt x="1836601" y="901341"/>
                  <a:pt x="1856343" y="899462"/>
                  <a:pt x="1874324" y="904226"/>
                </a:cubicBezTo>
                <a:close/>
                <a:moveTo>
                  <a:pt x="565076" y="25347"/>
                </a:moveTo>
                <a:cubicBezTo>
                  <a:pt x="590405" y="39934"/>
                  <a:pt x="605899" y="68698"/>
                  <a:pt x="602104" y="99534"/>
                </a:cubicBezTo>
                <a:cubicBezTo>
                  <a:pt x="597454" y="137333"/>
                  <a:pt x="565217" y="165647"/>
                  <a:pt x="527134" y="165379"/>
                </a:cubicBezTo>
                <a:cubicBezTo>
                  <a:pt x="523821" y="165412"/>
                  <a:pt x="520510" y="165224"/>
                  <a:pt x="517223" y="164816"/>
                </a:cubicBezTo>
                <a:cubicBezTo>
                  <a:pt x="374328" y="146158"/>
                  <a:pt x="229672" y="145287"/>
                  <a:pt x="86562" y="162226"/>
                </a:cubicBezTo>
                <a:cubicBezTo>
                  <a:pt x="45559" y="168541"/>
                  <a:pt x="7201" y="140420"/>
                  <a:pt x="886" y="99416"/>
                </a:cubicBezTo>
                <a:cubicBezTo>
                  <a:pt x="-5428" y="58412"/>
                  <a:pt x="22692" y="20054"/>
                  <a:pt x="63695" y="13740"/>
                </a:cubicBezTo>
                <a:cubicBezTo>
                  <a:pt x="65453" y="13470"/>
                  <a:pt x="67220" y="13261"/>
                  <a:pt x="68993" y="13116"/>
                </a:cubicBezTo>
                <a:cubicBezTo>
                  <a:pt x="224454" y="-5269"/>
                  <a:pt x="381592" y="-4323"/>
                  <a:pt x="536819" y="15931"/>
                </a:cubicBezTo>
                <a:cubicBezTo>
                  <a:pt x="547097" y="17195"/>
                  <a:pt x="556633" y="20483"/>
                  <a:pt x="565076" y="25347"/>
                </a:cubicBezTo>
                <a:close/>
                <a:moveTo>
                  <a:pt x="1132468" y="198602"/>
                </a:moveTo>
                <a:cubicBezTo>
                  <a:pt x="1272445" y="268739"/>
                  <a:pt x="1403185" y="355973"/>
                  <a:pt x="1521686" y="458304"/>
                </a:cubicBezTo>
                <a:cubicBezTo>
                  <a:pt x="1553095" y="485311"/>
                  <a:pt x="1556665" y="532668"/>
                  <a:pt x="1529659" y="564078"/>
                </a:cubicBezTo>
                <a:cubicBezTo>
                  <a:pt x="1515367" y="580705"/>
                  <a:pt x="1494511" y="590242"/>
                  <a:pt x="1472583" y="590184"/>
                </a:cubicBezTo>
                <a:lnTo>
                  <a:pt x="1472245" y="590184"/>
                </a:lnTo>
                <a:cubicBezTo>
                  <a:pt x="1454271" y="590357"/>
                  <a:pt x="1436837" y="584037"/>
                  <a:pt x="1423143" y="572389"/>
                </a:cubicBezTo>
                <a:cubicBezTo>
                  <a:pt x="1314092" y="478031"/>
                  <a:pt x="1193758" y="397569"/>
                  <a:pt x="1064896" y="332846"/>
                </a:cubicBezTo>
                <a:cubicBezTo>
                  <a:pt x="1027826" y="314186"/>
                  <a:pt x="1012901" y="269007"/>
                  <a:pt x="1031562" y="231938"/>
                </a:cubicBezTo>
                <a:cubicBezTo>
                  <a:pt x="1050220" y="194867"/>
                  <a:pt x="1095399" y="179942"/>
                  <a:pt x="1132468" y="198602"/>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113" y="6108858"/>
            <a:ext cx="1809732" cy="74914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Immagine 6" descr="Immagine che contiene testo, schermata&#10;&#10;Descrizione generata automaticamente">
            <a:extLst>
              <a:ext uri="{FF2B5EF4-FFF2-40B4-BE49-F238E27FC236}">
                <a16:creationId xmlns:a16="http://schemas.microsoft.com/office/drawing/2014/main" id="{91E73A56-D42F-0EC7-9928-E2A79B3DE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986" y="4357299"/>
            <a:ext cx="3453056" cy="1726528"/>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Tree>
    <p:extLst>
      <p:ext uri="{BB962C8B-B14F-4D97-AF65-F5344CB8AC3E}">
        <p14:creationId xmlns:p14="http://schemas.microsoft.com/office/powerpoint/2010/main" val="205792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diagramma, software&#10;&#10;Descrizione generata automaticamente">
            <a:extLst>
              <a:ext uri="{FF2B5EF4-FFF2-40B4-BE49-F238E27FC236}">
                <a16:creationId xmlns:a16="http://schemas.microsoft.com/office/drawing/2014/main" id="{D2F4FC9F-F3E1-76A2-9887-EB9E78EC9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865" y="1404143"/>
            <a:ext cx="6843935" cy="4701932"/>
          </a:xfrm>
          <a:prstGeom prst="rect">
            <a:avLst/>
          </a:prstGeom>
        </p:spPr>
      </p:pic>
      <p:sp>
        <p:nvSpPr>
          <p:cNvPr id="2" name="Titolo 1">
            <a:extLst>
              <a:ext uri="{FF2B5EF4-FFF2-40B4-BE49-F238E27FC236}">
                <a16:creationId xmlns:a16="http://schemas.microsoft.com/office/drawing/2014/main" id="{D8FFC149-0C76-F674-49F3-9260604DF5FE}"/>
              </a:ext>
            </a:extLst>
          </p:cNvPr>
          <p:cNvSpPr>
            <a:spLocks noGrp="1"/>
          </p:cNvSpPr>
          <p:nvPr>
            <p:ph type="title"/>
          </p:nvPr>
        </p:nvSpPr>
        <p:spPr/>
        <p:txBody>
          <a:bodyPr/>
          <a:lstStyle/>
          <a:p>
            <a:r>
              <a:rPr lang="it-IT" dirty="0"/>
              <a:t>Risultato</a:t>
            </a:r>
          </a:p>
        </p:txBody>
      </p:sp>
      <p:pic>
        <p:nvPicPr>
          <p:cNvPr id="6" name="Segnaposto contenuto 5" descr="Immagine che contiene testo, schermata, diagramma, software&#10;&#10;Descrizione generata automaticamente">
            <a:extLst>
              <a:ext uri="{FF2B5EF4-FFF2-40B4-BE49-F238E27FC236}">
                <a16:creationId xmlns:a16="http://schemas.microsoft.com/office/drawing/2014/main" id="{830BF209-52B6-160A-05D4-98F1A75520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09865" y="1404143"/>
            <a:ext cx="6843934" cy="4696380"/>
          </a:xfrm>
        </p:spPr>
      </p:pic>
      <p:sp>
        <p:nvSpPr>
          <p:cNvPr id="3" name="CasellaDiTesto 2">
            <a:extLst>
              <a:ext uri="{FF2B5EF4-FFF2-40B4-BE49-F238E27FC236}">
                <a16:creationId xmlns:a16="http://schemas.microsoft.com/office/drawing/2014/main" id="{E75E8066-6533-6EEC-BCDE-F64251ADD8CD}"/>
              </a:ext>
            </a:extLst>
          </p:cNvPr>
          <p:cNvSpPr txBox="1"/>
          <p:nvPr/>
        </p:nvSpPr>
        <p:spPr>
          <a:xfrm>
            <a:off x="838199" y="1404143"/>
            <a:ext cx="3671665" cy="646331"/>
          </a:xfrm>
          <a:prstGeom prst="rect">
            <a:avLst/>
          </a:prstGeom>
          <a:noFill/>
        </p:spPr>
        <p:txBody>
          <a:bodyPr wrap="square" rtlCol="0">
            <a:spAutoFit/>
          </a:bodyPr>
          <a:lstStyle/>
          <a:p>
            <a:r>
              <a:rPr lang="it-IT" dirty="0"/>
              <a:t>Sicurezza contro </a:t>
            </a:r>
            <a:r>
              <a:rPr lang="it-IT" b="1" dirty="0" err="1"/>
              <a:t>eavesdropping</a:t>
            </a:r>
            <a:r>
              <a:rPr lang="it-IT" dirty="0"/>
              <a:t> e </a:t>
            </a:r>
            <a:r>
              <a:rPr lang="it-IT" b="1" dirty="0"/>
              <a:t>data injection</a:t>
            </a:r>
            <a:endParaRPr lang="it-IT" dirty="0"/>
          </a:p>
        </p:txBody>
      </p:sp>
    </p:spTree>
    <p:extLst>
      <p:ext uri="{BB962C8B-B14F-4D97-AF65-F5344CB8AC3E}">
        <p14:creationId xmlns:p14="http://schemas.microsoft.com/office/powerpoint/2010/main" val="54321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69724B1-CE38-FBC5-1FF8-5181EB5F8B96}"/>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Introduzione al mondo Automotive</a:t>
            </a:r>
          </a:p>
        </p:txBody>
      </p:sp>
      <p:pic>
        <p:nvPicPr>
          <p:cNvPr id="7" name="Graphic 6" descr="Automobile">
            <a:extLst>
              <a:ext uri="{FF2B5EF4-FFF2-40B4-BE49-F238E27FC236}">
                <a16:creationId xmlns:a16="http://schemas.microsoft.com/office/drawing/2014/main" id="{19015642-66D8-2948-D9A3-15F443E0A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82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Arc 6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8" name="Rectangle 6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DBF4660-1C51-C1BE-66B2-9C9DB609CB14}"/>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Conclusioni e Sviluppi futuri</a:t>
            </a:r>
          </a:p>
        </p:txBody>
      </p:sp>
      <p:pic>
        <p:nvPicPr>
          <p:cNvPr id="7" name="Graphic 6" descr="Immagine che contiene simbolo, Elementi grafici, logo, design&#10;&#10;Descrizione generata automaticamente">
            <a:extLst>
              <a:ext uri="{FF2B5EF4-FFF2-40B4-BE49-F238E27FC236}">
                <a16:creationId xmlns:a16="http://schemas.microsoft.com/office/drawing/2014/main" id="{9E60D03D-C34F-8801-6DFC-10627325B09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2"/>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ln>
            <a:solidFill>
              <a:srgbClr val="F5A700"/>
            </a:solidFill>
          </a:ln>
        </p:spPr>
      </p:pic>
      <p:sp>
        <p:nvSpPr>
          <p:cNvPr id="72" name="Oval 7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81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637F2E-0AB0-BA7A-7EDB-CB286BB2DACB}"/>
              </a:ext>
            </a:extLst>
          </p:cNvPr>
          <p:cNvSpPr>
            <a:spLocks noGrp="1"/>
          </p:cNvSpPr>
          <p:nvPr>
            <p:ph type="title"/>
          </p:nvPr>
        </p:nvSpPr>
        <p:spPr>
          <a:xfrm>
            <a:off x="838201" y="479493"/>
            <a:ext cx="5257800" cy="1325563"/>
          </a:xfrm>
        </p:spPr>
        <p:txBody>
          <a:bodyPr>
            <a:normAutofit/>
          </a:bodyPr>
          <a:lstStyle/>
          <a:p>
            <a:r>
              <a:rPr lang="it-IT"/>
              <a:t>Overhead introdotto</a:t>
            </a:r>
            <a:endParaRPr lang="it-IT" dirty="0"/>
          </a:p>
        </p:txBody>
      </p:sp>
      <p:sp>
        <p:nvSpPr>
          <p:cNvPr id="3" name="Segnaposto contenuto 2">
            <a:extLst>
              <a:ext uri="{FF2B5EF4-FFF2-40B4-BE49-F238E27FC236}">
                <a16:creationId xmlns:a16="http://schemas.microsoft.com/office/drawing/2014/main" id="{3A2F0F99-736B-DE73-2FB0-3D0D01C648A9}"/>
              </a:ext>
            </a:extLst>
          </p:cNvPr>
          <p:cNvSpPr>
            <a:spLocks noGrp="1"/>
          </p:cNvSpPr>
          <p:nvPr>
            <p:ph idx="1"/>
          </p:nvPr>
        </p:nvSpPr>
        <p:spPr>
          <a:xfrm>
            <a:off x="838201" y="1984443"/>
            <a:ext cx="5257800" cy="4192520"/>
          </a:xfrm>
        </p:spPr>
        <p:txBody>
          <a:bodyPr>
            <a:normAutofit/>
          </a:bodyPr>
          <a:lstStyle/>
          <a:p>
            <a:pPr marL="0" indent="0">
              <a:buNone/>
            </a:pPr>
            <a:r>
              <a:rPr lang="it-IT" sz="2400" dirty="0"/>
              <a:t>L’aggiunta di una protezione rende inevitabile l’introduzione di latenze aggiuntive</a:t>
            </a:r>
          </a:p>
          <a:p>
            <a:pPr marL="0" indent="0">
              <a:buNone/>
            </a:pPr>
            <a:endParaRPr lang="it-IT" sz="2400" dirty="0"/>
          </a:p>
          <a:p>
            <a:pPr marL="0" indent="0">
              <a:buNone/>
            </a:pPr>
            <a:r>
              <a:rPr lang="it-IT" sz="2400" dirty="0"/>
              <a:t>Un ritardo di circa </a:t>
            </a:r>
            <a:r>
              <a:rPr lang="it-IT" sz="2400" b="1" dirty="0"/>
              <a:t>100 </a:t>
            </a:r>
            <a:r>
              <a:rPr lang="it-IT" sz="2400" b="1" dirty="0" err="1"/>
              <a:t>ms</a:t>
            </a:r>
            <a:endParaRPr lang="it-IT" sz="2400" dirty="0"/>
          </a:p>
          <a:p>
            <a:pPr marL="0" indent="0">
              <a:buNone/>
            </a:pPr>
            <a:r>
              <a:rPr lang="it-IT" sz="2400" dirty="0"/>
              <a:t>a messaggio!</a:t>
            </a:r>
          </a:p>
        </p:txBody>
      </p:sp>
      <mc:AlternateContent xmlns:mc="http://schemas.openxmlformats.org/markup-compatibility/2006" xmlns:a14="http://schemas.microsoft.com/office/drawing/2010/main">
        <mc:Choice Requires="a14">
          <p:graphicFrame>
            <p:nvGraphicFramePr>
              <p:cNvPr id="4" name="Tabella 3">
                <a:extLst>
                  <a:ext uri="{FF2B5EF4-FFF2-40B4-BE49-F238E27FC236}">
                    <a16:creationId xmlns:a16="http://schemas.microsoft.com/office/drawing/2014/main" id="{82767E69-3258-EF84-DEBC-E22195194790}"/>
                  </a:ext>
                </a:extLst>
              </p:cNvPr>
              <p:cNvGraphicFramePr>
                <a:graphicFrameLocks noGrp="1"/>
              </p:cNvGraphicFramePr>
              <p:nvPr>
                <p:extLst>
                  <p:ext uri="{D42A27DB-BD31-4B8C-83A1-F6EECF244321}">
                    <p14:modId xmlns:p14="http://schemas.microsoft.com/office/powerpoint/2010/main" val="2339346720"/>
                  </p:ext>
                </p:extLst>
              </p:nvPr>
            </p:nvGraphicFramePr>
            <p:xfrm>
              <a:off x="6541053" y="1179157"/>
              <a:ext cx="4777382" cy="4326979"/>
            </p:xfrm>
            <a:graphic>
              <a:graphicData uri="http://schemas.openxmlformats.org/drawingml/2006/table">
                <a:tbl>
                  <a:tblPr firstCol="1" bandRow="1">
                    <a:tableStyleId>{5C22544A-7EE6-4342-B048-85BDC9FD1C3A}</a:tableStyleId>
                  </a:tblPr>
                  <a:tblGrid>
                    <a:gridCol w="2759289">
                      <a:extLst>
                        <a:ext uri="{9D8B030D-6E8A-4147-A177-3AD203B41FA5}">
                          <a16:colId xmlns:a16="http://schemas.microsoft.com/office/drawing/2014/main" val="2439445973"/>
                        </a:ext>
                      </a:extLst>
                    </a:gridCol>
                    <a:gridCol w="2018093">
                      <a:extLst>
                        <a:ext uri="{9D8B030D-6E8A-4147-A177-3AD203B41FA5}">
                          <a16:colId xmlns:a16="http://schemas.microsoft.com/office/drawing/2014/main" val="1624806046"/>
                        </a:ext>
                      </a:extLst>
                    </a:gridCol>
                  </a:tblGrid>
                  <a:tr h="1558643">
                    <a:tc>
                      <a:txBody>
                        <a:bodyPr/>
                        <a:lstStyle/>
                        <a:p>
                          <a:r>
                            <a:rPr lang="it-IT" sz="2300"/>
                            <a:t>Tempo medio per l’invio di un messaggio (senza cifratura)</a:t>
                          </a:r>
                        </a:p>
                      </a:txBody>
                      <a:tcPr marL="116317" marR="116317" marT="58158" marB="58158"/>
                    </a:tc>
                    <a:tc>
                      <a:txBody>
                        <a:bodyPr/>
                        <a:lstStyle/>
                        <a:p>
                          <a:pPr algn="ctr"/>
                          <a14:m>
                            <m:oMathPara xmlns:m="http://schemas.openxmlformats.org/officeDocument/2006/math">
                              <m:oMathParaPr>
                                <m:jc m:val="centerGroup"/>
                              </m:oMathParaPr>
                              <m:oMath xmlns:m="http://schemas.openxmlformats.org/officeDocument/2006/math">
                                <m:r>
                                  <a:rPr lang="it-IT" sz="2300" b="0" i="1" smtClean="0">
                                    <a:latin typeface="Cambria Math" panose="02040503050406030204" pitchFamily="18" charset="0"/>
                                  </a:rPr>
                                  <m:t>93,12 </m:t>
                                </m:r>
                                <m:r>
                                  <a:rPr lang="it-IT" sz="2300" b="0" i="1" smtClean="0">
                                    <a:latin typeface="Cambria Math" panose="02040503050406030204" pitchFamily="18" charset="0"/>
                                  </a:rPr>
                                  <m:t>𝜇</m:t>
                                </m:r>
                                <m:r>
                                  <a:rPr lang="it-IT" sz="2300" b="0" i="1" smtClean="0">
                                    <a:latin typeface="Cambria Math" panose="02040503050406030204" pitchFamily="18" charset="0"/>
                                  </a:rPr>
                                  <m:t>𝑠</m:t>
                                </m:r>
                              </m:oMath>
                            </m:oMathPara>
                          </a14:m>
                          <a:endParaRPr lang="it-IT" sz="2300" dirty="0"/>
                        </a:p>
                      </a:txBody>
                      <a:tcPr marL="116317" marR="116317" marT="58158" marB="58158"/>
                    </a:tc>
                    <a:extLst>
                      <a:ext uri="{0D108BD9-81ED-4DB2-BD59-A6C34878D82A}">
                        <a16:rowId xmlns:a16="http://schemas.microsoft.com/office/drawing/2014/main" val="3741921144"/>
                      </a:ext>
                    </a:extLst>
                  </a:tr>
                  <a:tr h="155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l’invio di un messaggio (con cifratura)</a:t>
                          </a:r>
                        </a:p>
                      </a:txBody>
                      <a:tcPr marL="116317" marR="116317" marT="58158" marB="58158"/>
                    </a:tc>
                    <a:tc>
                      <a:txBody>
                        <a:bodyPr/>
                        <a:lstStyle/>
                        <a:p>
                          <a:pPr algn="ctr"/>
                          <a14:m>
                            <m:oMathPara xmlns:m="http://schemas.openxmlformats.org/officeDocument/2006/math">
                              <m:oMathParaPr>
                                <m:jc m:val="centerGroup"/>
                              </m:oMathParaPr>
                              <m:oMath xmlns:m="http://schemas.openxmlformats.org/officeDocument/2006/math">
                                <m:r>
                                  <a:rPr lang="it-IT" sz="2300" b="0" i="1" smtClean="0">
                                    <a:latin typeface="Cambria Math" panose="02040503050406030204" pitchFamily="18" charset="0"/>
                                  </a:rPr>
                                  <m:t>96.433,16 </m:t>
                                </m:r>
                                <m:r>
                                  <a:rPr lang="it-IT" sz="2300" b="0" i="1" smtClean="0">
                                    <a:latin typeface="Cambria Math" panose="02040503050406030204" pitchFamily="18" charset="0"/>
                                  </a:rPr>
                                  <m:t>𝜇</m:t>
                                </m:r>
                                <m:r>
                                  <a:rPr lang="it-IT" sz="2300" b="0" i="1" smtClean="0">
                                    <a:latin typeface="Cambria Math" panose="02040503050406030204" pitchFamily="18" charset="0"/>
                                  </a:rPr>
                                  <m:t>𝑠</m:t>
                                </m:r>
                              </m:oMath>
                            </m:oMathPara>
                          </a14:m>
                          <a:endParaRPr lang="it-IT" sz="2300"/>
                        </a:p>
                      </a:txBody>
                      <a:tcPr marL="116317" marR="116317" marT="58158" marB="58158"/>
                    </a:tc>
                    <a:extLst>
                      <a:ext uri="{0D108BD9-81ED-4DB2-BD59-A6C34878D82A}">
                        <a16:rowId xmlns:a16="http://schemas.microsoft.com/office/drawing/2014/main" val="1075161386"/>
                      </a:ext>
                    </a:extLst>
                  </a:tr>
                  <a:tr h="1209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lo scambio di una sessione</a:t>
                          </a:r>
                        </a:p>
                      </a:txBody>
                      <a:tcPr marL="116317" marR="116317" marT="58158" marB="58158"/>
                    </a:tc>
                    <a:tc>
                      <a:txBody>
                        <a:bodyPr/>
                        <a:lstStyle/>
                        <a:p>
                          <a:pPr algn="ctr"/>
                          <a14:m>
                            <m:oMathPara xmlns:m="http://schemas.openxmlformats.org/officeDocument/2006/math">
                              <m:oMathParaPr>
                                <m:jc m:val="centerGroup"/>
                              </m:oMathParaPr>
                              <m:oMath xmlns:m="http://schemas.openxmlformats.org/officeDocument/2006/math">
                                <m:r>
                                  <a:rPr lang="it-IT" sz="2300" b="0" i="1" smtClean="0">
                                    <a:latin typeface="Cambria Math" panose="02040503050406030204" pitchFamily="18" charset="0"/>
                                  </a:rPr>
                                  <m:t>50.829 </m:t>
                                </m:r>
                                <m:r>
                                  <a:rPr lang="it-IT" sz="2300" b="0" i="1" smtClean="0">
                                    <a:latin typeface="Cambria Math" panose="02040503050406030204" pitchFamily="18" charset="0"/>
                                  </a:rPr>
                                  <m:t>𝜇</m:t>
                                </m:r>
                                <m:r>
                                  <a:rPr lang="it-IT" sz="2300" b="0" i="1" smtClean="0">
                                    <a:latin typeface="Cambria Math" panose="02040503050406030204" pitchFamily="18" charset="0"/>
                                  </a:rPr>
                                  <m:t>𝑠</m:t>
                                </m:r>
                              </m:oMath>
                            </m:oMathPara>
                          </a14:m>
                          <a:endParaRPr lang="it-IT" sz="2300" dirty="0"/>
                        </a:p>
                      </a:txBody>
                      <a:tcPr marL="116317" marR="116317" marT="58158" marB="58158"/>
                    </a:tc>
                    <a:extLst>
                      <a:ext uri="{0D108BD9-81ED-4DB2-BD59-A6C34878D82A}">
                        <a16:rowId xmlns:a16="http://schemas.microsoft.com/office/drawing/2014/main" val="2079069392"/>
                      </a:ext>
                    </a:extLst>
                  </a:tr>
                </a:tbl>
              </a:graphicData>
            </a:graphic>
          </p:graphicFrame>
        </mc:Choice>
        <mc:Fallback xmlns="">
          <p:graphicFrame>
            <p:nvGraphicFramePr>
              <p:cNvPr id="4" name="Tabella 3">
                <a:extLst>
                  <a:ext uri="{FF2B5EF4-FFF2-40B4-BE49-F238E27FC236}">
                    <a16:creationId xmlns:a16="http://schemas.microsoft.com/office/drawing/2014/main" id="{82767E69-3258-EF84-DEBC-E22195194790}"/>
                  </a:ext>
                </a:extLst>
              </p:cNvPr>
              <p:cNvGraphicFramePr>
                <a:graphicFrameLocks noGrp="1"/>
              </p:cNvGraphicFramePr>
              <p:nvPr>
                <p:extLst>
                  <p:ext uri="{D42A27DB-BD31-4B8C-83A1-F6EECF244321}">
                    <p14:modId xmlns:p14="http://schemas.microsoft.com/office/powerpoint/2010/main" val="2339346720"/>
                  </p:ext>
                </p:extLst>
              </p:nvPr>
            </p:nvGraphicFramePr>
            <p:xfrm>
              <a:off x="6541053" y="1179157"/>
              <a:ext cx="4777382" cy="4326979"/>
            </p:xfrm>
            <a:graphic>
              <a:graphicData uri="http://schemas.openxmlformats.org/drawingml/2006/table">
                <a:tbl>
                  <a:tblPr firstCol="1" bandRow="1">
                    <a:tableStyleId>{5C22544A-7EE6-4342-B048-85BDC9FD1C3A}</a:tableStyleId>
                  </a:tblPr>
                  <a:tblGrid>
                    <a:gridCol w="2759289">
                      <a:extLst>
                        <a:ext uri="{9D8B030D-6E8A-4147-A177-3AD203B41FA5}">
                          <a16:colId xmlns:a16="http://schemas.microsoft.com/office/drawing/2014/main" val="2439445973"/>
                        </a:ext>
                      </a:extLst>
                    </a:gridCol>
                    <a:gridCol w="2018093">
                      <a:extLst>
                        <a:ext uri="{9D8B030D-6E8A-4147-A177-3AD203B41FA5}">
                          <a16:colId xmlns:a16="http://schemas.microsoft.com/office/drawing/2014/main" val="1624806046"/>
                        </a:ext>
                      </a:extLst>
                    </a:gridCol>
                  </a:tblGrid>
                  <a:tr h="1558643">
                    <a:tc>
                      <a:txBody>
                        <a:bodyPr/>
                        <a:lstStyle/>
                        <a:p>
                          <a:r>
                            <a:rPr lang="it-IT" sz="2300"/>
                            <a:t>Tempo medio per l’invio di un messaggio (senza cifratura)</a:t>
                          </a:r>
                        </a:p>
                      </a:txBody>
                      <a:tcPr marL="116317" marR="116317" marT="58158" marB="58158"/>
                    </a:tc>
                    <a:tc>
                      <a:txBody>
                        <a:bodyPr/>
                        <a:lstStyle/>
                        <a:p>
                          <a:endParaRPr lang="it-IT"/>
                        </a:p>
                      </a:txBody>
                      <a:tcPr marL="116317" marR="116317" marT="58158" marB="58158">
                        <a:blipFill>
                          <a:blip r:embed="rId3"/>
                          <a:stretch>
                            <a:fillRect l="-137462" t="-1953" r="-604" b="-182813"/>
                          </a:stretch>
                        </a:blipFill>
                      </a:tcPr>
                    </a:tc>
                    <a:extLst>
                      <a:ext uri="{0D108BD9-81ED-4DB2-BD59-A6C34878D82A}">
                        <a16:rowId xmlns:a16="http://schemas.microsoft.com/office/drawing/2014/main" val="3741921144"/>
                      </a:ext>
                    </a:extLst>
                  </a:tr>
                  <a:tr h="155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l’invio di un messaggio (con cifratura)</a:t>
                          </a:r>
                        </a:p>
                      </a:txBody>
                      <a:tcPr marL="116317" marR="116317" marT="58158" marB="58158"/>
                    </a:tc>
                    <a:tc>
                      <a:txBody>
                        <a:bodyPr/>
                        <a:lstStyle/>
                        <a:p>
                          <a:endParaRPr lang="it-IT"/>
                        </a:p>
                      </a:txBody>
                      <a:tcPr marL="116317" marR="116317" marT="58158" marB="58158">
                        <a:blipFill>
                          <a:blip r:embed="rId3"/>
                          <a:stretch>
                            <a:fillRect l="-137462" t="-101953" r="-604" b="-82813"/>
                          </a:stretch>
                        </a:blipFill>
                      </a:tcPr>
                    </a:tc>
                    <a:extLst>
                      <a:ext uri="{0D108BD9-81ED-4DB2-BD59-A6C34878D82A}">
                        <a16:rowId xmlns:a16="http://schemas.microsoft.com/office/drawing/2014/main" val="1075161386"/>
                      </a:ext>
                    </a:extLst>
                  </a:tr>
                  <a:tr h="1209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lo scambio di una sessione</a:t>
                          </a:r>
                        </a:p>
                      </a:txBody>
                      <a:tcPr marL="116317" marR="116317" marT="58158" marB="58158"/>
                    </a:tc>
                    <a:tc>
                      <a:txBody>
                        <a:bodyPr/>
                        <a:lstStyle/>
                        <a:p>
                          <a:endParaRPr lang="it-IT"/>
                        </a:p>
                      </a:txBody>
                      <a:tcPr marL="116317" marR="116317" marT="58158" marB="58158">
                        <a:blipFill>
                          <a:blip r:embed="rId3"/>
                          <a:stretch>
                            <a:fillRect l="-137462" t="-259799" r="-604" b="-6533"/>
                          </a:stretch>
                        </a:blipFill>
                      </a:tcPr>
                    </a:tc>
                    <a:extLst>
                      <a:ext uri="{0D108BD9-81ED-4DB2-BD59-A6C34878D82A}">
                        <a16:rowId xmlns:a16="http://schemas.microsoft.com/office/drawing/2014/main" val="2079069392"/>
                      </a:ext>
                    </a:extLst>
                  </a:tr>
                </a:tbl>
              </a:graphicData>
            </a:graphic>
          </p:graphicFrame>
        </mc:Fallback>
      </mc:AlternateContent>
    </p:spTree>
    <p:extLst>
      <p:ext uri="{BB962C8B-B14F-4D97-AF65-F5344CB8AC3E}">
        <p14:creationId xmlns:p14="http://schemas.microsoft.com/office/powerpoint/2010/main" val="386387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10F48179-E96C-A110-3A29-F55597314D18}"/>
              </a:ext>
            </a:extLst>
          </p:cNvPr>
          <p:cNvSpPr>
            <a:spLocks noGrp="1"/>
          </p:cNvSpPr>
          <p:nvPr>
            <p:ph type="title"/>
          </p:nvPr>
        </p:nvSpPr>
        <p:spPr>
          <a:xfrm>
            <a:off x="838201" y="367075"/>
            <a:ext cx="5120561" cy="1325563"/>
          </a:xfrm>
        </p:spPr>
        <p:txBody>
          <a:bodyPr>
            <a:normAutofit/>
          </a:bodyPr>
          <a:lstStyle/>
          <a:p>
            <a:r>
              <a:rPr lang="it-IT" dirty="0"/>
              <a:t>Situazione inaccettabile</a:t>
            </a:r>
          </a:p>
        </p:txBody>
      </p:sp>
      <p:sp>
        <p:nvSpPr>
          <p:cNvPr id="3" name="Segnaposto contenuto 2">
            <a:extLst>
              <a:ext uri="{FF2B5EF4-FFF2-40B4-BE49-F238E27FC236}">
                <a16:creationId xmlns:a16="http://schemas.microsoft.com/office/drawing/2014/main" id="{6767E098-9EF2-173D-2A0E-4C978A437ABC}"/>
              </a:ext>
            </a:extLst>
          </p:cNvPr>
          <p:cNvSpPr>
            <a:spLocks noGrp="1"/>
          </p:cNvSpPr>
          <p:nvPr>
            <p:ph idx="1"/>
          </p:nvPr>
        </p:nvSpPr>
        <p:spPr>
          <a:xfrm>
            <a:off x="838201" y="1825625"/>
            <a:ext cx="5092194" cy="4351338"/>
          </a:xfrm>
        </p:spPr>
        <p:txBody>
          <a:bodyPr>
            <a:normAutofit/>
          </a:bodyPr>
          <a:lstStyle/>
          <a:p>
            <a:pPr marL="0" indent="0">
              <a:buNone/>
            </a:pPr>
            <a:r>
              <a:rPr lang="it-IT" sz="2400" dirty="0"/>
              <a:t>Un ritardo di circa 100ms ad una velocità di 180km/h si traduce in 5 metri percorsi </a:t>
            </a:r>
            <a:r>
              <a:rPr lang="it-IT" sz="2400" b="1" dirty="0"/>
              <a:t>senza alcuna risposta dai comandi.</a:t>
            </a:r>
          </a:p>
          <a:p>
            <a:pPr marL="0" indent="0">
              <a:buNone/>
            </a:pPr>
            <a:endParaRPr lang="it-IT" sz="2400" b="1" dirty="0"/>
          </a:p>
          <a:p>
            <a:pPr marL="0" indent="0">
              <a:buNone/>
            </a:pPr>
            <a:r>
              <a:rPr lang="it-IT" sz="2400" dirty="0"/>
              <a:t>Nel caso di una frenata, </a:t>
            </a:r>
            <a:r>
              <a:rPr lang="it-IT" sz="2400" b="1" dirty="0"/>
              <a:t>ogni metro può fare la differenza!</a:t>
            </a:r>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magine 6" descr="Immagine che contiene Elementi grafici, clipart, simbolo, logo&#10;&#10;Descrizione generata automaticamente">
            <a:extLst>
              <a:ext uri="{FF2B5EF4-FFF2-40B4-BE49-F238E27FC236}">
                <a16:creationId xmlns:a16="http://schemas.microsoft.com/office/drawing/2014/main" id="{79ECADFE-FB08-9086-9579-A581C0EEEE2E}"/>
              </a:ext>
            </a:extLst>
          </p:cNvPr>
          <p:cNvPicPr>
            <a:picLocks noChangeAspect="1"/>
          </p:cNvPicPr>
          <p:nvPr/>
        </p:nvPicPr>
        <p:blipFill rotWithShape="1">
          <a:blip r:embed="rId3">
            <a:extLst>
              <a:ext uri="{28A0092B-C50C-407E-A947-70E740481C1C}">
                <a14:useLocalDpi xmlns:a14="http://schemas.microsoft.com/office/drawing/2010/main" val="0"/>
              </a:ext>
            </a:extLst>
          </a:blip>
          <a:srcRect r="1" b="374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magine 4" descr="Immagine che contiene Elementi grafici, logo, simbolo, Carattere&#10;&#10;Descrizione generata automaticamente">
            <a:extLst>
              <a:ext uri="{FF2B5EF4-FFF2-40B4-BE49-F238E27FC236}">
                <a16:creationId xmlns:a16="http://schemas.microsoft.com/office/drawing/2014/main" id="{554FCC2C-1DC5-0AD0-CCDD-C003AE5192A9}"/>
              </a:ext>
            </a:extLst>
          </p:cNvPr>
          <p:cNvPicPr>
            <a:picLocks noChangeAspect="1"/>
          </p:cNvPicPr>
          <p:nvPr/>
        </p:nvPicPr>
        <p:blipFill rotWithShape="1">
          <a:blip r:embed="rId4">
            <a:extLst>
              <a:ext uri="{28A0092B-C50C-407E-A947-70E740481C1C}">
                <a14:useLocalDpi xmlns:a14="http://schemas.microsoft.com/office/drawing/2010/main" val="0"/>
              </a:ext>
            </a:extLst>
          </a:blip>
          <a:srcRect r="-3" b="14529"/>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68486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9DC02-79DC-B902-1B9C-15943EFB86E8}"/>
              </a:ext>
            </a:extLst>
          </p:cNvPr>
          <p:cNvSpPr>
            <a:spLocks noGrp="1"/>
          </p:cNvSpPr>
          <p:nvPr>
            <p:ph type="title"/>
          </p:nvPr>
        </p:nvSpPr>
        <p:spPr/>
        <p:txBody>
          <a:bodyPr/>
          <a:lstStyle/>
          <a:p>
            <a:r>
              <a:rPr lang="it-IT" dirty="0"/>
              <a:t>Possibili soluzioni</a:t>
            </a:r>
          </a:p>
        </p:txBody>
      </p:sp>
      <p:graphicFrame>
        <p:nvGraphicFramePr>
          <p:cNvPr id="5" name="Segnaposto contenuto 2">
            <a:extLst>
              <a:ext uri="{FF2B5EF4-FFF2-40B4-BE49-F238E27FC236}">
                <a16:creationId xmlns:a16="http://schemas.microsoft.com/office/drawing/2014/main" id="{2B3B1FD4-91EA-08FF-DA1F-6CE0D2D70289}"/>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13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91E3E-BB8D-58D8-A8D2-794BB475206A}"/>
              </a:ext>
            </a:extLst>
          </p:cNvPr>
          <p:cNvSpPr>
            <a:spLocks noGrp="1"/>
          </p:cNvSpPr>
          <p:nvPr>
            <p:ph type="title"/>
          </p:nvPr>
        </p:nvSpPr>
        <p:spPr/>
        <p:txBody>
          <a:bodyPr/>
          <a:lstStyle/>
          <a:p>
            <a:r>
              <a:rPr lang="it-IT"/>
              <a:t>Sviluppi futuri</a:t>
            </a:r>
            <a:endParaRPr lang="it-IT" dirty="0"/>
          </a:p>
        </p:txBody>
      </p:sp>
      <p:graphicFrame>
        <p:nvGraphicFramePr>
          <p:cNvPr id="5" name="Segnaposto contenuto 2">
            <a:extLst>
              <a:ext uri="{FF2B5EF4-FFF2-40B4-BE49-F238E27FC236}">
                <a16:creationId xmlns:a16="http://schemas.microsoft.com/office/drawing/2014/main" id="{D1F1C1B6-092F-E342-D986-08EEC78937A9}"/>
              </a:ext>
            </a:extLst>
          </p:cNvPr>
          <p:cNvGraphicFramePr>
            <a:graphicFrameLocks noGrp="1"/>
          </p:cNvGraphicFramePr>
          <p:nvPr>
            <p:ph idx="1"/>
            <p:extLst>
              <p:ext uri="{D42A27DB-BD31-4B8C-83A1-F6EECF244321}">
                <p14:modId xmlns:p14="http://schemas.microsoft.com/office/powerpoint/2010/main" val="3991254887"/>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20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62B02-0602-9D8C-8008-DA0D11DA24C5}"/>
              </a:ext>
            </a:extLst>
          </p:cNvPr>
          <p:cNvSpPr>
            <a:spLocks noGrp="1"/>
          </p:cNvSpPr>
          <p:nvPr>
            <p:ph type="title"/>
          </p:nvPr>
        </p:nvSpPr>
        <p:spPr>
          <a:xfrm>
            <a:off x="838200" y="365125"/>
            <a:ext cx="5393361" cy="1325563"/>
          </a:xfrm>
        </p:spPr>
        <p:txBody>
          <a:bodyPr>
            <a:normAutofit/>
          </a:bodyPr>
          <a:lstStyle/>
          <a:p>
            <a:r>
              <a:rPr lang="it-IT" dirty="0"/>
              <a:t>Cifratura </a:t>
            </a:r>
            <a:r>
              <a:rPr lang="it-IT" i="1" dirty="0" err="1"/>
              <a:t>lightweigth</a:t>
            </a:r>
            <a:endParaRPr lang="it-IT" dirty="0"/>
          </a:p>
        </p:txBody>
      </p:sp>
      <p:sp>
        <p:nvSpPr>
          <p:cNvPr id="31" name="Freeform: Shape 3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2E0F385D-C9DF-C184-1896-BF442A6DC260}"/>
              </a:ext>
            </a:extLst>
          </p:cNvPr>
          <p:cNvSpPr>
            <a:spLocks noGrp="1"/>
          </p:cNvSpPr>
          <p:nvPr>
            <p:ph idx="1"/>
          </p:nvPr>
        </p:nvSpPr>
        <p:spPr>
          <a:xfrm>
            <a:off x="838200" y="1825625"/>
            <a:ext cx="5393361" cy="4351338"/>
          </a:xfrm>
        </p:spPr>
        <p:txBody>
          <a:bodyPr>
            <a:normAutofit/>
          </a:bodyPr>
          <a:lstStyle/>
          <a:p>
            <a:pPr marL="0" indent="0">
              <a:buNone/>
            </a:pPr>
            <a:r>
              <a:rPr lang="it-IT" sz="2400" dirty="0"/>
              <a:t>Algoritmi di cifratura realizzati in maniera tale da poter essere utilizzati su </a:t>
            </a:r>
            <a:r>
              <a:rPr lang="it-IT" sz="2400" b="1" dirty="0"/>
              <a:t>hardware con scarse prestazioni</a:t>
            </a:r>
            <a:r>
              <a:rPr lang="it-IT" sz="2400" dirty="0"/>
              <a:t> e garantire un adeguato </a:t>
            </a:r>
            <a:r>
              <a:rPr lang="it-IT" sz="2400" b="1" dirty="0"/>
              <a:t>livello di sicurezza</a:t>
            </a:r>
          </a:p>
          <a:p>
            <a:pPr marL="0" indent="0">
              <a:buNone/>
            </a:pPr>
            <a:endParaRPr lang="it-IT" sz="2400" b="1" dirty="0"/>
          </a:p>
          <a:p>
            <a:pPr marL="0" indent="0">
              <a:buNone/>
            </a:pPr>
            <a:endParaRPr lang="it-IT" sz="2400" b="1" dirty="0"/>
          </a:p>
          <a:p>
            <a:pPr marL="0" indent="0">
              <a:buNone/>
            </a:pPr>
            <a:r>
              <a:rPr lang="it-IT" sz="2400" dirty="0"/>
              <a:t>Possono essere dei validi sostituti di </a:t>
            </a:r>
            <a:r>
              <a:rPr lang="it-IT" sz="2400" b="1" dirty="0"/>
              <a:t>AES</a:t>
            </a:r>
            <a:endParaRPr lang="it-IT" sz="2400" dirty="0"/>
          </a:p>
        </p:txBody>
      </p:sp>
      <p:sp>
        <p:nvSpPr>
          <p:cNvPr id="33" name="Oval 3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logo, emblema, simbolo&#10;&#10;Descrizione generata automaticamente">
            <a:extLst>
              <a:ext uri="{FF2B5EF4-FFF2-40B4-BE49-F238E27FC236}">
                <a16:creationId xmlns:a16="http://schemas.microsoft.com/office/drawing/2014/main" id="{C2455486-D076-80EC-6831-888A21DFF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415" y="2428875"/>
            <a:ext cx="5440028" cy="257041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5" name="Freeform: Shape 3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80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AEDA12-DA31-F1A9-3ED8-694CB7BFA6E9}"/>
              </a:ext>
            </a:extLst>
          </p:cNvPr>
          <p:cNvSpPr>
            <a:spLocks noGrp="1"/>
          </p:cNvSpPr>
          <p:nvPr>
            <p:ph type="title"/>
          </p:nvPr>
        </p:nvSpPr>
        <p:spPr/>
        <p:txBody>
          <a:bodyPr/>
          <a:lstStyle/>
          <a:p>
            <a:r>
              <a:rPr lang="it-IT" dirty="0"/>
              <a:t>Utilizzo in un contesto </a:t>
            </a:r>
            <a:r>
              <a:rPr lang="it-IT" b="1" dirty="0"/>
              <a:t>V2X</a:t>
            </a:r>
            <a:endParaRPr lang="it-IT" dirty="0"/>
          </a:p>
        </p:txBody>
      </p:sp>
      <p:pic>
        <p:nvPicPr>
          <p:cNvPr id="7" name="Segnaposto contenuto 6">
            <a:extLst>
              <a:ext uri="{FF2B5EF4-FFF2-40B4-BE49-F238E27FC236}">
                <a16:creationId xmlns:a16="http://schemas.microsoft.com/office/drawing/2014/main" id="{FEA23617-5326-904B-91C4-070B3DF736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1995270"/>
            <a:ext cx="9208535" cy="4497605"/>
          </a:xfrm>
        </p:spPr>
      </p:pic>
      <p:pic>
        <p:nvPicPr>
          <p:cNvPr id="9" name="Immagine 8">
            <a:extLst>
              <a:ext uri="{FF2B5EF4-FFF2-40B4-BE49-F238E27FC236}">
                <a16:creationId xmlns:a16="http://schemas.microsoft.com/office/drawing/2014/main" id="{7FC462F7-8934-563F-64C5-E2098A4A79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8200" y="1239743"/>
            <a:ext cx="9208535" cy="5253131"/>
          </a:xfrm>
          <a:prstGeom prst="rect">
            <a:avLst/>
          </a:prstGeom>
        </p:spPr>
      </p:pic>
    </p:spTree>
    <p:extLst>
      <p:ext uri="{BB962C8B-B14F-4D97-AF65-F5344CB8AC3E}">
        <p14:creationId xmlns:p14="http://schemas.microsoft.com/office/powerpoint/2010/main" val="173480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A469456-4F4E-7BAB-0314-7A3E34B4191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dirty="0" err="1">
                <a:solidFill>
                  <a:schemeClr val="tx1"/>
                </a:solidFill>
                <a:latin typeface="+mj-lt"/>
                <a:ea typeface="+mj-ea"/>
                <a:cs typeface="+mj-cs"/>
              </a:rPr>
              <a:t>Grazie</a:t>
            </a:r>
            <a:r>
              <a:rPr lang="en-US" sz="6000" kern="1200" dirty="0">
                <a:solidFill>
                  <a:schemeClr val="tx1"/>
                </a:solidFill>
                <a:latin typeface="+mj-lt"/>
                <a:ea typeface="+mj-ea"/>
                <a:cs typeface="+mj-cs"/>
              </a:rPr>
              <a:t> per </a:t>
            </a:r>
            <a:r>
              <a:rPr lang="en-US" sz="6000" kern="1200" dirty="0" err="1">
                <a:solidFill>
                  <a:schemeClr val="tx1"/>
                </a:solidFill>
                <a:latin typeface="+mj-lt"/>
                <a:ea typeface="+mj-ea"/>
                <a:cs typeface="+mj-cs"/>
              </a:rPr>
              <a:t>l’attenzione</a:t>
            </a:r>
            <a:endParaRPr lang="en-US" sz="6000" kern="1200" dirty="0">
              <a:solidFill>
                <a:schemeClr val="tx1"/>
              </a:solidFill>
              <a:latin typeface="+mj-lt"/>
              <a:ea typeface="+mj-ea"/>
              <a:cs typeface="+mj-cs"/>
            </a:endParaRPr>
          </a:p>
        </p:txBody>
      </p:sp>
      <p:pic>
        <p:nvPicPr>
          <p:cNvPr id="7" name="Graphic 6" descr="Smiling Face with No Fill">
            <a:extLst>
              <a:ext uri="{FF2B5EF4-FFF2-40B4-BE49-F238E27FC236}">
                <a16:creationId xmlns:a16="http://schemas.microsoft.com/office/drawing/2014/main" id="{336310B3-761F-E90C-0F64-151553999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24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6A733F-5105-4D7E-69D1-2BBD0033C0CF}"/>
              </a:ext>
            </a:extLst>
          </p:cNvPr>
          <p:cNvSpPr>
            <a:spLocks noGrp="1"/>
          </p:cNvSpPr>
          <p:nvPr>
            <p:ph type="title"/>
          </p:nvPr>
        </p:nvSpPr>
        <p:spPr/>
        <p:txBody>
          <a:bodyPr/>
          <a:lstStyle/>
          <a:p>
            <a:r>
              <a:rPr lang="it-IT" dirty="0"/>
              <a:t>Protezione del payload</a:t>
            </a:r>
          </a:p>
        </p:txBody>
      </p:sp>
      <p:sp>
        <p:nvSpPr>
          <p:cNvPr id="3" name="Segnaposto contenuto 2">
            <a:extLst>
              <a:ext uri="{FF2B5EF4-FFF2-40B4-BE49-F238E27FC236}">
                <a16:creationId xmlns:a16="http://schemas.microsoft.com/office/drawing/2014/main" id="{C423B4EA-CCE7-D835-ECAF-713B3CC012FE}"/>
              </a:ext>
            </a:extLst>
          </p:cNvPr>
          <p:cNvSpPr>
            <a:spLocks noGrp="1"/>
          </p:cNvSpPr>
          <p:nvPr>
            <p:ph idx="1"/>
          </p:nvPr>
        </p:nvSpPr>
        <p:spPr/>
        <p:txBody>
          <a:bodyPr/>
          <a:lstStyle/>
          <a:p>
            <a:pPr marL="0" indent="0">
              <a:buNone/>
            </a:pPr>
            <a:r>
              <a:rPr lang="it-IT" dirty="0"/>
              <a:t>Utilizzando il cifrario ibrido si riesce a proteggere </a:t>
            </a:r>
            <a:r>
              <a:rPr lang="it-IT" i="1" dirty="0"/>
              <a:t>CAN</a:t>
            </a:r>
            <a:r>
              <a:rPr lang="it-IT" dirty="0"/>
              <a:t> contro </a:t>
            </a:r>
            <a:r>
              <a:rPr lang="it-IT" b="1" dirty="0" err="1"/>
              <a:t>eavesdropping</a:t>
            </a:r>
            <a:r>
              <a:rPr lang="it-IT" b="1" dirty="0"/>
              <a:t> </a:t>
            </a:r>
            <a:r>
              <a:rPr lang="it-IT" dirty="0"/>
              <a:t>e </a:t>
            </a:r>
            <a:r>
              <a:rPr lang="it-IT" b="1" dirty="0"/>
              <a:t>data injection</a:t>
            </a:r>
            <a:r>
              <a:rPr lang="it-IT" dirty="0"/>
              <a:t> </a:t>
            </a:r>
          </a:p>
        </p:txBody>
      </p:sp>
      <p:pic>
        <p:nvPicPr>
          <p:cNvPr id="4" name="Immagine 3" descr="Immagine che contiene testo, Carattere, Elementi grafici, schermata&#10;&#10;Descrizione generata automaticamente">
            <a:extLst>
              <a:ext uri="{FF2B5EF4-FFF2-40B4-BE49-F238E27FC236}">
                <a16:creationId xmlns:a16="http://schemas.microsoft.com/office/drawing/2014/main" id="{2C3E7437-4778-92F0-D291-46B8102D1B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4979" y="3501267"/>
            <a:ext cx="1736300" cy="190334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pic>
        <p:nvPicPr>
          <p:cNvPr id="5" name="Immagine 4" descr="Immagine che contiene schermata, linea, Elementi grafici, Blu elettrico&#10;&#10;Descrizione generata automaticamente">
            <a:extLst>
              <a:ext uri="{FF2B5EF4-FFF2-40B4-BE49-F238E27FC236}">
                <a16:creationId xmlns:a16="http://schemas.microsoft.com/office/drawing/2014/main" id="{9E4EDEDB-1AD0-B23B-361D-07AD03BDF90C}"/>
              </a:ext>
            </a:extLst>
          </p:cNvPr>
          <p:cNvPicPr>
            <a:picLocks noChangeAspect="1"/>
          </p:cNvPicPr>
          <p:nvPr/>
        </p:nvPicPr>
        <p:blipFill rotWithShape="1">
          <a:blip r:embed="rId3">
            <a:extLst>
              <a:ext uri="{28A0092B-C50C-407E-A947-70E740481C1C}">
                <a14:useLocalDpi xmlns:a14="http://schemas.microsoft.com/office/drawing/2010/main" val="0"/>
              </a:ext>
            </a:extLst>
          </a:blip>
          <a:srcRect l="4635" r="4881"/>
          <a:stretch/>
        </p:blipFill>
        <p:spPr>
          <a:xfrm>
            <a:off x="134578" y="3728730"/>
            <a:ext cx="3566879" cy="1466042"/>
          </a:xfrm>
          <a:prstGeom prst="rect">
            <a:avLst/>
          </a:prstGeom>
        </p:spPr>
      </p:pic>
      <p:pic>
        <p:nvPicPr>
          <p:cNvPr id="7" name="Immagine 6" descr="Immagine che contiene Elementi grafici, Policromia, simbolo&#10;&#10;Descrizione generata automaticamente">
            <a:extLst>
              <a:ext uri="{FF2B5EF4-FFF2-40B4-BE49-F238E27FC236}">
                <a16:creationId xmlns:a16="http://schemas.microsoft.com/office/drawing/2014/main" id="{F95E1FBC-8F96-F5A0-4409-12821FEC0E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4801" y="3429000"/>
            <a:ext cx="2047875" cy="2047875"/>
          </a:xfrm>
          <a:prstGeom prst="rect">
            <a:avLst/>
          </a:prstGeom>
        </p:spPr>
      </p:pic>
      <p:sp>
        <p:nvSpPr>
          <p:cNvPr id="8" name="Segno di addizione 7">
            <a:extLst>
              <a:ext uri="{FF2B5EF4-FFF2-40B4-BE49-F238E27FC236}">
                <a16:creationId xmlns:a16="http://schemas.microsoft.com/office/drawing/2014/main" id="{FECFD1CC-1F98-3B99-6243-2FB6C344A486}"/>
              </a:ext>
            </a:extLst>
          </p:cNvPr>
          <p:cNvSpPr/>
          <p:nvPr/>
        </p:nvSpPr>
        <p:spPr>
          <a:xfrm>
            <a:off x="3960068" y="3590926"/>
            <a:ext cx="1736300" cy="1724025"/>
          </a:xfrm>
          <a:prstGeom prst="mathPlus">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Uguale a 8">
            <a:extLst>
              <a:ext uri="{FF2B5EF4-FFF2-40B4-BE49-F238E27FC236}">
                <a16:creationId xmlns:a16="http://schemas.microsoft.com/office/drawing/2014/main" id="{F4BD9EA6-90DD-68CA-9C0E-A421BAB1AD4F}"/>
              </a:ext>
            </a:extLst>
          </p:cNvPr>
          <p:cNvSpPr/>
          <p:nvPr/>
        </p:nvSpPr>
        <p:spPr>
          <a:xfrm>
            <a:off x="7949890" y="3968153"/>
            <a:ext cx="1736300" cy="1226619"/>
          </a:xfrm>
          <a:prstGeom prst="mathEqual">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solidFill>
                <a:schemeClr val="tx1"/>
              </a:solidFill>
            </a:endParaRPr>
          </a:p>
        </p:txBody>
      </p:sp>
    </p:spTree>
    <p:extLst>
      <p:ext uri="{BB962C8B-B14F-4D97-AF65-F5344CB8AC3E}">
        <p14:creationId xmlns:p14="http://schemas.microsoft.com/office/powerpoint/2010/main" val="3486908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F3C67-F6D3-BDAC-A1DE-BFD0F7DFA0C6}"/>
              </a:ext>
            </a:extLst>
          </p:cNvPr>
          <p:cNvSpPr>
            <a:spLocks noGrp="1"/>
          </p:cNvSpPr>
          <p:nvPr>
            <p:ph type="title"/>
          </p:nvPr>
        </p:nvSpPr>
        <p:spPr/>
        <p:txBody>
          <a:bodyPr/>
          <a:lstStyle/>
          <a:p>
            <a:r>
              <a:rPr lang="it-IT" dirty="0"/>
              <a:t>Il mondo </a:t>
            </a:r>
            <a:r>
              <a:rPr lang="it-IT" i="1" dirty="0"/>
              <a:t>Automotive</a:t>
            </a:r>
            <a:endParaRPr lang="it-IT" dirty="0"/>
          </a:p>
        </p:txBody>
      </p:sp>
      <p:sp>
        <p:nvSpPr>
          <p:cNvPr id="3" name="Segnaposto contenuto 2">
            <a:extLst>
              <a:ext uri="{FF2B5EF4-FFF2-40B4-BE49-F238E27FC236}">
                <a16:creationId xmlns:a16="http://schemas.microsoft.com/office/drawing/2014/main" id="{B3036D01-B533-90E2-DE80-3F392DF0D935}"/>
              </a:ext>
            </a:extLst>
          </p:cNvPr>
          <p:cNvSpPr>
            <a:spLocks noGrp="1"/>
          </p:cNvSpPr>
          <p:nvPr>
            <p:ph idx="1"/>
          </p:nvPr>
        </p:nvSpPr>
        <p:spPr/>
        <p:txBody>
          <a:bodyPr/>
          <a:lstStyle/>
          <a:p>
            <a:pPr marL="0" indent="0">
              <a:buNone/>
            </a:pPr>
            <a:r>
              <a:rPr lang="it-IT" dirty="0"/>
              <a:t>Negli ultimi anni prevede l’introduzione di componenti elettronici all’interno delle automobili chiamati </a:t>
            </a:r>
            <a:r>
              <a:rPr lang="it-IT" b="1" dirty="0"/>
              <a:t>ECU</a:t>
            </a:r>
          </a:p>
        </p:txBody>
      </p:sp>
      <p:pic>
        <p:nvPicPr>
          <p:cNvPr id="5" name="Immagine 4">
            <a:extLst>
              <a:ext uri="{FF2B5EF4-FFF2-40B4-BE49-F238E27FC236}">
                <a16:creationId xmlns:a16="http://schemas.microsoft.com/office/drawing/2014/main" id="{BB2D462A-3B56-E088-87C0-5DD7830DD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185" y="2854450"/>
            <a:ext cx="5405630" cy="3311628"/>
          </a:xfrm>
          <a:prstGeom prst="rect">
            <a:avLst/>
          </a:prstGeom>
        </p:spPr>
      </p:pic>
    </p:spTree>
    <p:extLst>
      <p:ext uri="{BB962C8B-B14F-4D97-AF65-F5344CB8AC3E}">
        <p14:creationId xmlns:p14="http://schemas.microsoft.com/office/powerpoint/2010/main" val="415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DE7FDF-C6CF-EC51-5175-3B1467C60215}"/>
              </a:ext>
            </a:extLst>
          </p:cNvPr>
          <p:cNvSpPr>
            <a:spLocks noGrp="1"/>
          </p:cNvSpPr>
          <p:nvPr>
            <p:ph type="title"/>
          </p:nvPr>
        </p:nvSpPr>
        <p:spPr/>
        <p:txBody>
          <a:bodyPr/>
          <a:lstStyle/>
          <a:p>
            <a:r>
              <a:rPr lang="it-IT" dirty="0"/>
              <a:t>Perché è importante?</a:t>
            </a:r>
          </a:p>
        </p:txBody>
      </p:sp>
      <p:sp>
        <p:nvSpPr>
          <p:cNvPr id="3" name="Segnaposto contenuto 2">
            <a:extLst>
              <a:ext uri="{FF2B5EF4-FFF2-40B4-BE49-F238E27FC236}">
                <a16:creationId xmlns:a16="http://schemas.microsoft.com/office/drawing/2014/main" id="{00EE7095-0219-E3B6-21B7-C9AE2087F381}"/>
              </a:ext>
            </a:extLst>
          </p:cNvPr>
          <p:cNvSpPr>
            <a:spLocks noGrp="1"/>
          </p:cNvSpPr>
          <p:nvPr>
            <p:ph idx="1"/>
          </p:nvPr>
        </p:nvSpPr>
        <p:spPr/>
        <p:txBody>
          <a:bodyPr/>
          <a:lstStyle/>
          <a:p>
            <a:pPr marL="0" indent="0">
              <a:buNone/>
            </a:pPr>
            <a:r>
              <a:rPr lang="it-IT" dirty="0"/>
              <a:t>Grazie alle </a:t>
            </a:r>
            <a:r>
              <a:rPr lang="it-IT" b="1" dirty="0"/>
              <a:t>ECU</a:t>
            </a:r>
            <a:r>
              <a:rPr lang="it-IT" dirty="0"/>
              <a:t> si possono realizzare molte tipologie di sistemi, tra cui:</a:t>
            </a:r>
          </a:p>
          <a:p>
            <a:r>
              <a:rPr lang="it-IT" dirty="0"/>
              <a:t>ADAS (Advanced Driver Assistance System)</a:t>
            </a:r>
          </a:p>
          <a:p>
            <a:r>
              <a:rPr lang="it-IT" dirty="0"/>
              <a:t>Sistemi </a:t>
            </a:r>
            <a:r>
              <a:rPr lang="it-IT" b="1" dirty="0"/>
              <a:t>X-by-</a:t>
            </a:r>
            <a:r>
              <a:rPr lang="it-IT" b="1" dirty="0" err="1"/>
              <a:t>Wire</a:t>
            </a:r>
            <a:endParaRPr lang="it-IT" b="1" dirty="0"/>
          </a:p>
          <a:p>
            <a:r>
              <a:rPr lang="it-IT" dirty="0"/>
              <a:t>Finestrini elettronici e regolazione degli specchietti</a:t>
            </a:r>
          </a:p>
          <a:p>
            <a:endParaRPr lang="it-IT" dirty="0"/>
          </a:p>
        </p:txBody>
      </p:sp>
      <p:pic>
        <p:nvPicPr>
          <p:cNvPr id="5" name="Immagine 4" descr="Immagine che contiene automobile, schermata, veicolo, Veicolo terrestre&#10;&#10;Descrizione generata automaticamente">
            <a:extLst>
              <a:ext uri="{FF2B5EF4-FFF2-40B4-BE49-F238E27FC236}">
                <a16:creationId xmlns:a16="http://schemas.microsoft.com/office/drawing/2014/main" id="{C06F8658-4B36-52CD-4072-6A5BAB271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120" y="3259455"/>
            <a:ext cx="5440680" cy="3444240"/>
          </a:xfrm>
          <a:prstGeom prst="rect">
            <a:avLst/>
          </a:prstGeom>
        </p:spPr>
      </p:pic>
      <p:pic>
        <p:nvPicPr>
          <p:cNvPr id="7" name="Immagine 6" descr="Immagine che contiene testo, schermata, simbolo, Carattere&#10;&#10;Descrizione generata automaticamente">
            <a:extLst>
              <a:ext uri="{FF2B5EF4-FFF2-40B4-BE49-F238E27FC236}">
                <a16:creationId xmlns:a16="http://schemas.microsoft.com/office/drawing/2014/main" id="{05F53F57-0158-AF7C-AC7B-2574922DB04D}"/>
              </a:ext>
            </a:extLst>
          </p:cNvPr>
          <p:cNvPicPr>
            <a:picLocks noChangeAspect="1"/>
          </p:cNvPicPr>
          <p:nvPr/>
        </p:nvPicPr>
        <p:blipFill rotWithShape="1">
          <a:blip r:embed="rId4">
            <a:extLst>
              <a:ext uri="{28A0092B-C50C-407E-A947-70E740481C1C}">
                <a14:useLocalDpi xmlns:a14="http://schemas.microsoft.com/office/drawing/2010/main" val="0"/>
              </a:ext>
            </a:extLst>
          </a:blip>
          <a:srcRect l="3676" r="4166" b="4650"/>
          <a:stretch/>
        </p:blipFill>
        <p:spPr>
          <a:xfrm>
            <a:off x="6241281" y="3124200"/>
            <a:ext cx="3093219" cy="3733800"/>
          </a:xfrm>
          <a:prstGeom prst="rect">
            <a:avLst/>
          </a:prstGeom>
        </p:spPr>
      </p:pic>
      <p:pic>
        <p:nvPicPr>
          <p:cNvPr id="9" name="Immagine 8" descr="Immagine che contiene Cellulare, Dispositivo elettronico, gadget, Dispositivo portatile per comunicazioni&#10;&#10;Descrizione generata automaticamente">
            <a:extLst>
              <a:ext uri="{FF2B5EF4-FFF2-40B4-BE49-F238E27FC236}">
                <a16:creationId xmlns:a16="http://schemas.microsoft.com/office/drawing/2014/main" id="{9A219952-6726-C401-41D7-FA1C57F306E0}"/>
              </a:ext>
            </a:extLst>
          </p:cNvPr>
          <p:cNvPicPr>
            <a:picLocks noChangeAspect="1"/>
          </p:cNvPicPr>
          <p:nvPr/>
        </p:nvPicPr>
        <p:blipFill rotWithShape="1">
          <a:blip r:embed="rId5">
            <a:extLst>
              <a:ext uri="{28A0092B-C50C-407E-A947-70E740481C1C}">
                <a14:useLocalDpi xmlns:a14="http://schemas.microsoft.com/office/drawing/2010/main" val="0"/>
              </a:ext>
            </a:extLst>
          </a:blip>
          <a:srcRect l="33333" t="5324" r="28055" b="2250"/>
          <a:stretch/>
        </p:blipFill>
        <p:spPr>
          <a:xfrm rot="5400000">
            <a:off x="5076825" y="2441893"/>
            <a:ext cx="2647950" cy="6338571"/>
          </a:xfrm>
          <a:prstGeom prst="rect">
            <a:avLst/>
          </a:prstGeom>
        </p:spPr>
      </p:pic>
    </p:spTree>
    <p:extLst>
      <p:ext uri="{BB962C8B-B14F-4D97-AF65-F5344CB8AC3E}">
        <p14:creationId xmlns:p14="http://schemas.microsoft.com/office/powerpoint/2010/main" val="322043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2C6154-11C9-0759-4401-79D5B1BE3353}"/>
              </a:ext>
            </a:extLst>
          </p:cNvPr>
          <p:cNvSpPr>
            <a:spLocks noGrp="1"/>
          </p:cNvSpPr>
          <p:nvPr>
            <p:ph type="title"/>
          </p:nvPr>
        </p:nvSpPr>
        <p:spPr>
          <a:xfrm>
            <a:off x="838200" y="318472"/>
            <a:ext cx="10515600" cy="1325563"/>
          </a:xfrm>
        </p:spPr>
        <p:txBody>
          <a:bodyPr/>
          <a:lstStyle/>
          <a:p>
            <a:r>
              <a:rPr lang="it-IT" dirty="0"/>
              <a:t>Categorie di sistemi</a:t>
            </a:r>
          </a:p>
        </p:txBody>
      </p:sp>
      <p:graphicFrame>
        <p:nvGraphicFramePr>
          <p:cNvPr id="14" name="Segnaposto contenuto 2">
            <a:extLst>
              <a:ext uri="{FF2B5EF4-FFF2-40B4-BE49-F238E27FC236}">
                <a16:creationId xmlns:a16="http://schemas.microsoft.com/office/drawing/2014/main" id="{9451C53B-A4A8-CD4F-51D6-C2D0D785A739}"/>
              </a:ext>
            </a:extLst>
          </p:cNvPr>
          <p:cNvGraphicFramePr>
            <a:graphicFrameLocks/>
          </p:cNvGraphicFramePr>
          <p:nvPr>
            <p:extLst>
              <p:ext uri="{D42A27DB-BD31-4B8C-83A1-F6EECF244321}">
                <p14:modId xmlns:p14="http://schemas.microsoft.com/office/powerpoint/2010/main" val="189616750"/>
              </p:ext>
            </p:extLst>
          </p:nvPr>
        </p:nvGraphicFramePr>
        <p:xfrm>
          <a:off x="695908" y="1644035"/>
          <a:ext cx="10515600" cy="3805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53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egnaposto contenuto 4" descr="Immagine che contiene veicolo, ruota, Veicolo terrestre, trasporto&#10;&#10;Descrizione generata automaticamente">
            <a:extLst>
              <a:ext uri="{FF2B5EF4-FFF2-40B4-BE49-F238E27FC236}">
                <a16:creationId xmlns:a16="http://schemas.microsoft.com/office/drawing/2014/main" id="{7E77C688-1BE6-CB68-9B4D-8D1002256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41053" y="1580987"/>
            <a:ext cx="4777381" cy="352331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4" name="Arc 2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5237E4C-BC7B-03F9-1BFE-6F2FF99D832F}"/>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dirty="0" err="1">
                <a:solidFill>
                  <a:schemeClr val="tx1"/>
                </a:solidFill>
                <a:latin typeface="+mj-lt"/>
                <a:ea typeface="+mj-ea"/>
                <a:cs typeface="+mj-cs"/>
              </a:rPr>
              <a:t>Quante</a:t>
            </a:r>
            <a:r>
              <a:rPr lang="en-US" kern="1200" dirty="0">
                <a:solidFill>
                  <a:schemeClr val="tx1"/>
                </a:solidFill>
                <a:latin typeface="+mj-lt"/>
                <a:ea typeface="+mj-ea"/>
                <a:cs typeface="+mj-cs"/>
              </a:rPr>
              <a:t> </a:t>
            </a:r>
            <a:r>
              <a:rPr lang="en-US" b="1" kern="1200" dirty="0">
                <a:solidFill>
                  <a:schemeClr val="tx1"/>
                </a:solidFill>
                <a:latin typeface="+mj-lt"/>
                <a:ea typeface="+mj-ea"/>
                <a:cs typeface="+mj-cs"/>
              </a:rPr>
              <a:t>ECU</a:t>
            </a:r>
            <a:r>
              <a:rPr lang="en-US" kern="1200" dirty="0">
                <a:solidFill>
                  <a:schemeClr val="tx1"/>
                </a:solidFill>
                <a:latin typeface="+mj-lt"/>
                <a:ea typeface="+mj-ea"/>
                <a:cs typeface="+mj-cs"/>
              </a:rPr>
              <a:t> ci </a:t>
            </a:r>
            <a:r>
              <a:rPr lang="en-US" kern="1200" dirty="0" err="1">
                <a:solidFill>
                  <a:schemeClr val="tx1"/>
                </a:solidFill>
                <a:latin typeface="+mj-lt"/>
                <a:ea typeface="+mj-ea"/>
                <a:cs typeface="+mj-cs"/>
              </a:rPr>
              <a:t>sono</a:t>
            </a:r>
            <a:r>
              <a:rPr lang="en-US" kern="1200" dirty="0">
                <a:solidFill>
                  <a:schemeClr val="tx1"/>
                </a:solidFill>
                <a:latin typeface="+mj-lt"/>
                <a:ea typeface="+mj-ea"/>
                <a:cs typeface="+mj-cs"/>
              </a:rPr>
              <a:t>   in un auto?</a:t>
            </a:r>
          </a:p>
        </p:txBody>
      </p:sp>
      <p:sp>
        <p:nvSpPr>
          <p:cNvPr id="6" name="CasellaDiTesto 5">
            <a:extLst>
              <a:ext uri="{FF2B5EF4-FFF2-40B4-BE49-F238E27FC236}">
                <a16:creationId xmlns:a16="http://schemas.microsoft.com/office/drawing/2014/main" id="{6C536C67-4A88-6AD5-AB81-17B93932A914}"/>
              </a:ext>
            </a:extLst>
          </p:cNvPr>
          <p:cNvSpPr txBox="1"/>
          <p:nvPr/>
        </p:nvSpPr>
        <p:spPr>
          <a:xfrm>
            <a:off x="838201" y="1984443"/>
            <a:ext cx="5257800" cy="4192520"/>
          </a:xfrm>
          <a:prstGeom prst="rect">
            <a:avLst/>
          </a:prstGeom>
        </p:spPr>
        <p:txBody>
          <a:bodyPr vert="horz" lIns="91440" tIns="45720" rIns="91440" bIns="45720" rtlCol="0">
            <a:normAutofit/>
          </a:bodyPr>
          <a:lstStyle/>
          <a:p>
            <a:pPr>
              <a:lnSpc>
                <a:spcPct val="90000"/>
              </a:lnSpc>
              <a:spcAft>
                <a:spcPts val="600"/>
              </a:spcAft>
            </a:pPr>
            <a:r>
              <a:rPr lang="en-US" sz="2400" dirty="0"/>
              <a:t>In media </a:t>
            </a:r>
            <a:r>
              <a:rPr lang="en-US" sz="2400" dirty="0" err="1"/>
              <a:t>ce</a:t>
            </a:r>
            <a:r>
              <a:rPr lang="en-US" sz="2400" dirty="0"/>
              <a:t> ne </a:t>
            </a:r>
            <a:r>
              <a:rPr lang="en-US" sz="2400" dirty="0" err="1"/>
              <a:t>sono</a:t>
            </a:r>
            <a:r>
              <a:rPr lang="en-US" sz="2400" dirty="0"/>
              <a:t> </a:t>
            </a:r>
            <a:r>
              <a:rPr lang="en-US" sz="2400" dirty="0" err="1"/>
              <a:t>tra</a:t>
            </a:r>
            <a:r>
              <a:rPr lang="en-US" sz="2400" dirty="0"/>
              <a:t> le 40 e le 100!</a:t>
            </a:r>
          </a:p>
          <a:p>
            <a:pPr indent="-228600">
              <a:lnSpc>
                <a:spcPct val="90000"/>
              </a:lnSpc>
              <a:spcAft>
                <a:spcPts val="600"/>
              </a:spcAft>
              <a:buFont typeface="Arial" panose="020B0604020202020204" pitchFamily="34" charset="0"/>
              <a:buChar char="•"/>
            </a:pPr>
            <a:endParaRPr lang="en-US" sz="2400" dirty="0"/>
          </a:p>
          <a:p>
            <a:pPr indent="-228600">
              <a:lnSpc>
                <a:spcPct val="90000"/>
              </a:lnSpc>
              <a:spcAft>
                <a:spcPts val="600"/>
              </a:spcAft>
              <a:buFont typeface="Arial" panose="020B0604020202020204" pitchFamily="34" charset="0"/>
              <a:buChar char="•"/>
            </a:pPr>
            <a:endParaRPr lang="en-US" sz="2400" dirty="0"/>
          </a:p>
          <a:p>
            <a:pPr>
              <a:lnSpc>
                <a:spcPct val="90000"/>
              </a:lnSpc>
              <a:spcAft>
                <a:spcPts val="600"/>
              </a:spcAft>
            </a:pPr>
            <a:r>
              <a:rPr lang="en-US" sz="2400" dirty="0" err="1"/>
              <a:t>Devono</a:t>
            </a:r>
            <a:r>
              <a:rPr lang="en-US" sz="2400" dirty="0"/>
              <a:t> </a:t>
            </a:r>
            <a:r>
              <a:rPr lang="en-US" sz="2400" dirty="0" err="1"/>
              <a:t>essere</a:t>
            </a:r>
            <a:r>
              <a:rPr lang="en-US" sz="2400" dirty="0"/>
              <a:t> in </a:t>
            </a:r>
            <a:r>
              <a:rPr lang="en-US" sz="2400" dirty="0" err="1"/>
              <a:t>grado</a:t>
            </a:r>
            <a:r>
              <a:rPr lang="en-US" sz="2400" dirty="0"/>
              <a:t> di </a:t>
            </a:r>
            <a:r>
              <a:rPr lang="en-US" sz="2400" dirty="0" err="1"/>
              <a:t>comunicare</a:t>
            </a:r>
            <a:r>
              <a:rPr lang="en-US" sz="2400" dirty="0"/>
              <a:t> </a:t>
            </a:r>
            <a:r>
              <a:rPr lang="en-US" sz="2400" dirty="0" err="1"/>
              <a:t>tra</a:t>
            </a:r>
            <a:r>
              <a:rPr lang="en-US" sz="2400" dirty="0"/>
              <a:t> loro in </a:t>
            </a:r>
            <a:r>
              <a:rPr lang="en-US" sz="2400" dirty="0" err="1"/>
              <a:t>maniera</a:t>
            </a:r>
            <a:r>
              <a:rPr lang="en-US" sz="2400" dirty="0"/>
              <a:t> veloce e </a:t>
            </a:r>
            <a:r>
              <a:rPr lang="en-US" sz="2400" dirty="0" err="1"/>
              <a:t>affidabile</a:t>
            </a:r>
            <a:endParaRPr lang="en-US" sz="2400" dirty="0"/>
          </a:p>
          <a:p>
            <a:pPr>
              <a:lnSpc>
                <a:spcPct val="90000"/>
              </a:lnSpc>
              <a:spcAft>
                <a:spcPts val="600"/>
              </a:spcAft>
            </a:pPr>
            <a:endParaRPr lang="en-US" sz="2400" dirty="0"/>
          </a:p>
          <a:p>
            <a:pPr>
              <a:lnSpc>
                <a:spcPct val="90000"/>
              </a:lnSpc>
              <a:spcAft>
                <a:spcPts val="600"/>
              </a:spcAft>
            </a:pPr>
            <a:r>
              <a:rPr lang="en-US" sz="2400" dirty="0" err="1"/>
              <a:t>Necessari</a:t>
            </a:r>
            <a:r>
              <a:rPr lang="en-US" sz="2400" dirty="0"/>
              <a:t> </a:t>
            </a:r>
            <a:r>
              <a:rPr lang="en-US" sz="2400" dirty="0" err="1"/>
              <a:t>dei</a:t>
            </a:r>
            <a:r>
              <a:rPr lang="en-US" sz="2400" dirty="0"/>
              <a:t> </a:t>
            </a:r>
            <a:r>
              <a:rPr lang="en-US" sz="2400" b="1" dirty="0" err="1"/>
              <a:t>protocolli</a:t>
            </a:r>
            <a:endParaRPr lang="en-US" sz="2400" b="1" dirty="0"/>
          </a:p>
        </p:txBody>
      </p:sp>
    </p:spTree>
    <p:extLst>
      <p:ext uri="{BB962C8B-B14F-4D97-AF65-F5344CB8AC3E}">
        <p14:creationId xmlns:p14="http://schemas.microsoft.com/office/powerpoint/2010/main" val="18072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0DE8B9B-A902-942D-8A2B-B26E9110A9AE}"/>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en-US" sz="6000" kern="1200">
                <a:solidFill>
                  <a:schemeClr val="tx1"/>
                </a:solidFill>
                <a:latin typeface="+mj-lt"/>
                <a:ea typeface="+mj-ea"/>
                <a:cs typeface="+mj-cs"/>
              </a:rPr>
              <a:t>Protocolli Automotive più diffusi</a:t>
            </a:r>
          </a:p>
        </p:txBody>
      </p:sp>
      <p:pic>
        <p:nvPicPr>
          <p:cNvPr id="7" name="Graphic 6">
            <a:extLst>
              <a:ext uri="{FF2B5EF4-FFF2-40B4-BE49-F238E27FC236}">
                <a16:creationId xmlns:a16="http://schemas.microsoft.com/office/drawing/2014/main" id="{2A942873-94BB-020F-7A59-F8A1A05B1E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674" y="1395269"/>
            <a:ext cx="5850384" cy="406746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Arc 2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E32EEBD4-2EE2-4943-A13A-027C80212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E69EEBB-47B8-027B-DA58-6CAC0EEF8AFE}"/>
              </a:ext>
            </a:extLst>
          </p:cNvPr>
          <p:cNvSpPr>
            <a:spLocks noGrp="1"/>
          </p:cNvSpPr>
          <p:nvPr>
            <p:ph type="title"/>
          </p:nvPr>
        </p:nvSpPr>
        <p:spPr>
          <a:xfrm>
            <a:off x="770691" y="714139"/>
            <a:ext cx="7152433" cy="2491370"/>
          </a:xfrm>
        </p:spPr>
        <p:txBody>
          <a:bodyPr vert="horz" lIns="91440" tIns="45720" rIns="91440" bIns="45720" rtlCol="0" anchor="ctr">
            <a:normAutofit/>
          </a:bodyPr>
          <a:lstStyle/>
          <a:p>
            <a:pPr algn="ctr"/>
            <a:r>
              <a:rPr lang="en-US" sz="6000" kern="1200">
                <a:solidFill>
                  <a:schemeClr val="tx1"/>
                </a:solidFill>
                <a:latin typeface="+mj-lt"/>
                <a:ea typeface="+mj-ea"/>
                <a:cs typeface="+mj-cs"/>
              </a:rPr>
              <a:t>I protocolli più diffusi</a:t>
            </a:r>
          </a:p>
        </p:txBody>
      </p:sp>
      <p:sp>
        <p:nvSpPr>
          <p:cNvPr id="25" name="Freeform: Shape 24">
            <a:extLst>
              <a:ext uri="{FF2B5EF4-FFF2-40B4-BE49-F238E27FC236}">
                <a16:creationId xmlns:a16="http://schemas.microsoft.com/office/drawing/2014/main" id="{4DDF45CC-3E53-4361-852F-16750ABA72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24717" y="0"/>
            <a:ext cx="1211855" cy="501650"/>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8" name="Immagine 7" descr="Immagine che contiene Elementi grafici, grafica, Carattere, design&#10;&#10;Descrizione generata automaticamente">
            <a:extLst>
              <a:ext uri="{FF2B5EF4-FFF2-40B4-BE49-F238E27FC236}">
                <a16:creationId xmlns:a16="http://schemas.microsoft.com/office/drawing/2014/main" id="{BD0A40E6-93EB-AAF8-18F2-9F665DADA6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5826" y="4627171"/>
            <a:ext cx="2422598" cy="1211299"/>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pic>
        <p:nvPicPr>
          <p:cNvPr id="14" name="Immagine 13" descr="Immagine che contiene Elementi grafici, Carattere, grafica, logo&#10;&#10;Descrizione generata automaticamente">
            <a:extLst>
              <a:ext uri="{FF2B5EF4-FFF2-40B4-BE49-F238E27FC236}">
                <a16:creationId xmlns:a16="http://schemas.microsoft.com/office/drawing/2014/main" id="{C3E5558D-641D-8ECB-77CE-F2C237861B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4921" y="4225832"/>
            <a:ext cx="2422598" cy="1635253"/>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2" name="Immagine 11" descr="Immagine che contiene Elementi grafici, Carattere, grafica, logo&#10;&#10;Descrizione generata automaticamente">
            <a:extLst>
              <a:ext uri="{FF2B5EF4-FFF2-40B4-BE49-F238E27FC236}">
                <a16:creationId xmlns:a16="http://schemas.microsoft.com/office/drawing/2014/main" id="{C085CB22-F366-7E2F-53F2-278D527502D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4016" y="4627172"/>
            <a:ext cx="2422598" cy="121129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10" name="Immagine 9" descr="Immagine che contiene Elementi grafici, schermata, Carattere, cerchio&#10;&#10;Descrizione generata automaticamente">
            <a:extLst>
              <a:ext uri="{FF2B5EF4-FFF2-40B4-BE49-F238E27FC236}">
                <a16:creationId xmlns:a16="http://schemas.microsoft.com/office/drawing/2014/main" id="{331FC0F5-7679-4541-E33E-5EF40A6538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60414" y="5063240"/>
            <a:ext cx="2422598" cy="775231"/>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
        <p:nvSpPr>
          <p:cNvPr id="27" name="Freeform: Shape 26">
            <a:extLst>
              <a:ext uri="{FF2B5EF4-FFF2-40B4-BE49-F238E27FC236}">
                <a16:creationId xmlns:a16="http://schemas.microsoft.com/office/drawing/2014/main" id="{025B8C08-2FE2-4EE7-8826-38541619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195502">
            <a:off x="9975314" y="5853103"/>
            <a:ext cx="1761765" cy="1112151"/>
          </a:xfrm>
          <a:custGeom>
            <a:avLst/>
            <a:gdLst>
              <a:gd name="connsiteX0" fmla="*/ 1585229 w 1761765"/>
              <a:gd name="connsiteY0" fmla="*/ 764759 h 1112151"/>
              <a:gd name="connsiteX1" fmla="*/ 1623024 w 1761765"/>
              <a:gd name="connsiteY1" fmla="*/ 792810 h 1112151"/>
              <a:gd name="connsiteX2" fmla="*/ 1711735 w 1761765"/>
              <a:gd name="connsiteY2" fmla="*/ 970132 h 1112151"/>
              <a:gd name="connsiteX3" fmla="*/ 1761765 w 1761765"/>
              <a:gd name="connsiteY3" fmla="*/ 1112151 h 1112151"/>
              <a:gd name="connsiteX4" fmla="*/ 1621544 w 1761765"/>
              <a:gd name="connsiteY4" fmla="*/ 1095575 h 1112151"/>
              <a:gd name="connsiteX5" fmla="*/ 1594821 w 1761765"/>
              <a:gd name="connsiteY5" fmla="*/ 1019711 h 1112151"/>
              <a:gd name="connsiteX6" fmla="*/ 1513200 w 1761765"/>
              <a:gd name="connsiteY6" fmla="*/ 856627 h 1112151"/>
              <a:gd name="connsiteX7" fmla="*/ 1538499 w 1761765"/>
              <a:gd name="connsiteY7" fmla="*/ 770415 h 1112151"/>
              <a:gd name="connsiteX8" fmla="*/ 1585229 w 1761765"/>
              <a:gd name="connsiteY8" fmla="*/ 764759 h 1112151"/>
              <a:gd name="connsiteX9" fmla="*/ 933455 w 1761765"/>
              <a:gd name="connsiteY9" fmla="*/ 161308 h 1112151"/>
              <a:gd name="connsiteX10" fmla="*/ 957797 w 1761765"/>
              <a:gd name="connsiteY10" fmla="*/ 167970 h 1112151"/>
              <a:gd name="connsiteX11" fmla="*/ 1286982 w 1761765"/>
              <a:gd name="connsiteY11" fmla="*/ 387616 h 1112151"/>
              <a:gd name="connsiteX12" fmla="*/ 1293725 w 1761765"/>
              <a:gd name="connsiteY12" fmla="*/ 477075 h 1112151"/>
              <a:gd name="connsiteX13" fmla="*/ 1245453 w 1761765"/>
              <a:gd name="connsiteY13" fmla="*/ 499154 h 1112151"/>
              <a:gd name="connsiteX14" fmla="*/ 1245167 w 1761765"/>
              <a:gd name="connsiteY14" fmla="*/ 499154 h 1112151"/>
              <a:gd name="connsiteX15" fmla="*/ 1203638 w 1761765"/>
              <a:gd name="connsiteY15" fmla="*/ 484104 h 1112151"/>
              <a:gd name="connsiteX16" fmla="*/ 900647 w 1761765"/>
              <a:gd name="connsiteY16" fmla="*/ 281508 h 1112151"/>
              <a:gd name="connsiteX17" fmla="*/ 872454 w 1761765"/>
              <a:gd name="connsiteY17" fmla="*/ 196164 h 1112151"/>
              <a:gd name="connsiteX18" fmla="*/ 933455 w 1761765"/>
              <a:gd name="connsiteY18" fmla="*/ 161308 h 1112151"/>
              <a:gd name="connsiteX19" fmla="*/ 454020 w 1761765"/>
              <a:gd name="connsiteY19" fmla="*/ 13474 h 1112151"/>
              <a:gd name="connsiteX20" fmla="*/ 477919 w 1761765"/>
              <a:gd name="connsiteY20" fmla="*/ 21437 h 1112151"/>
              <a:gd name="connsiteX21" fmla="*/ 509236 w 1761765"/>
              <a:gd name="connsiteY21" fmla="*/ 84182 h 1112151"/>
              <a:gd name="connsiteX22" fmla="*/ 445829 w 1761765"/>
              <a:gd name="connsiteY22" fmla="*/ 139871 h 1112151"/>
              <a:gd name="connsiteX23" fmla="*/ 437447 w 1761765"/>
              <a:gd name="connsiteY23" fmla="*/ 139395 h 1112151"/>
              <a:gd name="connsiteX24" fmla="*/ 73211 w 1761765"/>
              <a:gd name="connsiteY24" fmla="*/ 137204 h 1112151"/>
              <a:gd name="connsiteX25" fmla="*/ 749 w 1761765"/>
              <a:gd name="connsiteY25" fmla="*/ 84082 h 1112151"/>
              <a:gd name="connsiteX26" fmla="*/ 53871 w 1761765"/>
              <a:gd name="connsiteY26" fmla="*/ 11621 h 1112151"/>
              <a:gd name="connsiteX27" fmla="*/ 58352 w 1761765"/>
              <a:gd name="connsiteY27" fmla="*/ 11093 h 1112151"/>
              <a:gd name="connsiteX28" fmla="*/ 454020 w 1761765"/>
              <a:gd name="connsiteY28" fmla="*/ 13474 h 111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61765" h="1112151">
                <a:moveTo>
                  <a:pt x="1585229" y="764759"/>
                </a:moveTo>
                <a:cubicBezTo>
                  <a:pt x="1600438" y="768789"/>
                  <a:pt x="1614156" y="778436"/>
                  <a:pt x="1623024" y="792810"/>
                </a:cubicBezTo>
                <a:cubicBezTo>
                  <a:pt x="1656300" y="850065"/>
                  <a:pt x="1685920" y="909291"/>
                  <a:pt x="1711735" y="970132"/>
                </a:cubicBezTo>
                <a:lnTo>
                  <a:pt x="1761765" y="1112151"/>
                </a:lnTo>
                <a:lnTo>
                  <a:pt x="1621544" y="1095575"/>
                </a:lnTo>
                <a:lnTo>
                  <a:pt x="1594821" y="1019711"/>
                </a:lnTo>
                <a:cubicBezTo>
                  <a:pt x="1571072" y="963752"/>
                  <a:pt x="1543819" y="909282"/>
                  <a:pt x="1513200" y="856627"/>
                </a:cubicBezTo>
                <a:cubicBezTo>
                  <a:pt x="1496379" y="825834"/>
                  <a:pt x="1507704" y="787236"/>
                  <a:pt x="1538499" y="770415"/>
                </a:cubicBezTo>
                <a:cubicBezTo>
                  <a:pt x="1553325" y="762319"/>
                  <a:pt x="1570022" y="760730"/>
                  <a:pt x="1585229" y="764759"/>
                </a:cubicBezTo>
                <a:close/>
                <a:moveTo>
                  <a:pt x="933455" y="161308"/>
                </a:moveTo>
                <a:cubicBezTo>
                  <a:pt x="941692" y="161855"/>
                  <a:pt x="949959" y="164024"/>
                  <a:pt x="957797" y="167970"/>
                </a:cubicBezTo>
                <a:cubicBezTo>
                  <a:pt x="1076184" y="227289"/>
                  <a:pt x="1186759" y="301068"/>
                  <a:pt x="1286982" y="387616"/>
                </a:cubicBezTo>
                <a:cubicBezTo>
                  <a:pt x="1313547" y="410457"/>
                  <a:pt x="1316565"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89" y="172649"/>
                  <a:pt x="908742" y="159670"/>
                  <a:pt x="933455" y="161308"/>
                </a:cubicBezTo>
                <a:close/>
                <a:moveTo>
                  <a:pt x="454020" y="13474"/>
                </a:moveTo>
                <a:cubicBezTo>
                  <a:pt x="462713" y="14543"/>
                  <a:pt x="470778" y="17324"/>
                  <a:pt x="477919" y="21437"/>
                </a:cubicBez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9377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apesVTI">
  <a:themeElements>
    <a:clrScheme name="Office">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2778</TotalTime>
  <Words>3099</Words>
  <Application>Microsoft Office PowerPoint</Application>
  <PresentationFormat>Widescreen</PresentationFormat>
  <Paragraphs>226</Paragraphs>
  <Slides>38</Slides>
  <Notes>37</Notes>
  <HiddenSlides>4</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38</vt:i4>
      </vt:variant>
    </vt:vector>
  </HeadingPairs>
  <TitlesOfParts>
    <vt:vector size="44" baseType="lpstr">
      <vt:lpstr>Arial</vt:lpstr>
      <vt:lpstr>Avenir Next LT Pro</vt:lpstr>
      <vt:lpstr>Calibri</vt:lpstr>
      <vt:lpstr>Cambria Math</vt:lpstr>
      <vt:lpstr>Tw Cen MT</vt:lpstr>
      <vt:lpstr>ShapesVTI</vt:lpstr>
      <vt:lpstr>Securing CAN protocol with Post-Quantum Cryptography</vt:lpstr>
      <vt:lpstr>Outline</vt:lpstr>
      <vt:lpstr>Introduzione al mondo Automotive</vt:lpstr>
      <vt:lpstr>Il mondo Automotive</vt:lpstr>
      <vt:lpstr>Perché è importante?</vt:lpstr>
      <vt:lpstr>Categorie di sistemi</vt:lpstr>
      <vt:lpstr>Quante ECU ci sono   in un auto?</vt:lpstr>
      <vt:lpstr>Protocolli Automotive più diffusi</vt:lpstr>
      <vt:lpstr>I protocolli più diffusi</vt:lpstr>
      <vt:lpstr>Confronto tra i protocolli</vt:lpstr>
      <vt:lpstr>Soffermiamoci su CAN</vt:lpstr>
      <vt:lpstr>Problema</vt:lpstr>
      <vt:lpstr>Attacchi possibili</vt:lpstr>
      <vt:lpstr>Obiettivo del lavoro</vt:lpstr>
      <vt:lpstr>Crittografia Post-Quantum</vt:lpstr>
      <vt:lpstr>Computer quantistici</vt:lpstr>
      <vt:lpstr>Perché sono un problema?</vt:lpstr>
      <vt:lpstr>Algoritmi Post-quantistici</vt:lpstr>
      <vt:lpstr>Cifrari asimmetrici vs cifrari simmetrici</vt:lpstr>
      <vt:lpstr>E come cifrario simmetrico?</vt:lpstr>
      <vt:lpstr>Soluzione</vt:lpstr>
      <vt:lpstr>Qual è l’idea?</vt:lpstr>
      <vt:lpstr>Effetto su CAN</vt:lpstr>
      <vt:lpstr>Come introdurre la modifica?</vt:lpstr>
      <vt:lpstr>Il protocollo</vt:lpstr>
      <vt:lpstr>Realizzazione del protocollo</vt:lpstr>
      <vt:lpstr>E la lunghezza dei messaggi?</vt:lpstr>
      <vt:lpstr>Strumenti utilizzati</vt:lpstr>
      <vt:lpstr>Risultato</vt:lpstr>
      <vt:lpstr>Conclusioni e Sviluppi futuri</vt:lpstr>
      <vt:lpstr>Overhead introdotto</vt:lpstr>
      <vt:lpstr>Situazione inaccettabile</vt:lpstr>
      <vt:lpstr>Possibili soluzioni</vt:lpstr>
      <vt:lpstr>Sviluppi futuri</vt:lpstr>
      <vt:lpstr>Cifratura lightweigth</vt:lpstr>
      <vt:lpstr>Utilizzo in un contesto V2X</vt:lpstr>
      <vt:lpstr>Grazie per l’attenzione</vt:lpstr>
      <vt:lpstr>Protezione del payload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CAN protocol with Post-Quantum Cryptography</dc:title>
  <dc:creator>LORENZO CRISCUOLO</dc:creator>
  <cp:lastModifiedBy>LORENZO CRISCUOLO</cp:lastModifiedBy>
  <cp:revision>18</cp:revision>
  <dcterms:created xsi:type="dcterms:W3CDTF">2023-10-11T15:21:05Z</dcterms:created>
  <dcterms:modified xsi:type="dcterms:W3CDTF">2023-10-20T17:43:01Z</dcterms:modified>
</cp:coreProperties>
</file>